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906000" cy="6858000" type="A4"/>
  <p:notesSz cx="7105650" cy="10236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95C11F"/>
    <a:srgbClr val="006D64"/>
    <a:srgbClr val="54BC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9740" autoAdjust="0"/>
    <p:restoredTop sz="93295" autoAdjust="0"/>
  </p:normalViewPr>
  <p:slideViewPr>
    <p:cSldViewPr>
      <p:cViewPr varScale="1">
        <p:scale>
          <a:sx n="67" d="100"/>
          <a:sy n="67" d="100"/>
        </p:scale>
        <p:origin x="714" y="72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4892" y="0"/>
            <a:ext cx="3079115" cy="513588"/>
          </a:xfrm>
          <a:prstGeom prst="rect">
            <a:avLst/>
          </a:prstGeom>
        </p:spPr>
        <p:txBody>
          <a:bodyPr vert="horz" lIns="94809" tIns="47404" rIns="94809" bIns="47404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8863" y="1279525"/>
            <a:ext cx="4987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09" tIns="47404" rIns="94809" bIns="4740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566" y="4926171"/>
            <a:ext cx="5684520" cy="4030504"/>
          </a:xfrm>
          <a:prstGeom prst="rect">
            <a:avLst/>
          </a:prstGeom>
        </p:spPr>
        <p:txBody>
          <a:bodyPr vert="horz" lIns="94809" tIns="47404" rIns="94809" bIns="474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892" y="9722615"/>
            <a:ext cx="3079115" cy="513587"/>
          </a:xfrm>
          <a:prstGeom prst="rect">
            <a:avLst/>
          </a:prstGeom>
        </p:spPr>
        <p:txBody>
          <a:bodyPr vert="horz" lIns="94809" tIns="47404" rIns="94809" bIns="47404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8863" y="1279525"/>
            <a:ext cx="4987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SILVER MENU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8F38C-0513-424D-9F07-ACE2DBD6F96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903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13/03/2019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2" y="-27384"/>
            <a:ext cx="9908521" cy="68853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2960" y="-171400"/>
            <a:ext cx="2058895" cy="1224136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1235242" y="7555832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8974" y="-223993"/>
            <a:ext cx="2058895" cy="1178976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863" y="5760"/>
            <a:ext cx="4393077" cy="493752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b="1" dirty="0">
                <a:solidFill>
                  <a:schemeClr val="bg1"/>
                </a:solidFill>
              </a:rPr>
              <a:t>ALLERGY INFORMATION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750" dirty="0">
                <a:solidFill>
                  <a:schemeClr val="bg1"/>
                </a:solidFill>
              </a:rPr>
              <a:t>If your child has an allergy or intolerance please ask a member of the catering team for information. If your child has a school lunch and has a food allergy or intolerance you will be asked to complete a form to ensure we have the necessary information to cater for your child.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744">
            <a:off x="8280377" y="-67593"/>
            <a:ext cx="1438703" cy="587199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681875"/>
              </p:ext>
            </p:extLst>
          </p:nvPr>
        </p:nvGraphicFramePr>
        <p:xfrm>
          <a:off x="134076" y="604434"/>
          <a:ext cx="9635324" cy="58136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6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3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601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05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9022">
                <a:tc>
                  <a:txBody>
                    <a:bodyPr/>
                    <a:lstStyle/>
                    <a:p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7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Monday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Tuesday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Wednesday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Thursday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Friday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231">
                <a:tc rowSpan="5"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1</a:t>
                      </a: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22/04/2019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13/05/2019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03/06/2019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24/06/2019</a:t>
                      </a:r>
                    </a:p>
                    <a:p>
                      <a:pPr algn="ctr"/>
                      <a:r>
                        <a:rPr lang="en-GB" sz="700" b="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15/07/2019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Tomato Pizza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Sausages with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Mash &amp;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Pork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Chicken Fajitas with Rice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Salmon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Fish Finger / Fish Fingers,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Pasta Neapolitan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Puff Pastry Turnover with Mash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 roast with 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Mixed Bean Casserole with Rice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 and Pepper Frittata with Chips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Beans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 Filled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with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Tuna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Filled Baguette with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67681"/>
                  </a:ext>
                </a:extLst>
              </a:tr>
              <a:tr h="26846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Grated Carrot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 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57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Sticky Toffee Apple Crumble with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Beetroot Brownie Yoghurt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Oaty Cookie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Iced Sponge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35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</a:rPr>
                        <a:t>Week 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1" dirty="0">
                        <a:solidFill>
                          <a:schemeClr val="tx1"/>
                        </a:solidFill>
                        <a:latin typeface="Myriad Pro" panose="020B0503030403020204" pitchFamily="34" charset="0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29/04/2019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20/05/2019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10/06/2019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01/07/2019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22/07/2019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Roasted Vegetable Pizza</a:t>
                      </a: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Burger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Baby Baked Potatoes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Gammon with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Roast Potatoes &amp; Gravy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Beef Lasagne with Garlic Bread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MSC Fish &amp;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Chips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69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 fontAlgn="t"/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Pasty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Baked Jacket Wedges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Chickpea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and Potato Curry with Rice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Loaf 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Pepper Whirl with New Potatoes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Burger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with Chips</a:t>
                      </a: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with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Tuna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with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048854"/>
                  </a:ext>
                </a:extLst>
              </a:tr>
              <a:tr h="2684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Mixed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Peas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 Beans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Cabbage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48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and Banana Square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 Cake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Flapjack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Peach Upside Down Cake with Custard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8466">
                <a:tc rowSpan="5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700" b="1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Week 3</a:t>
                      </a: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en-GB" sz="700" b="1" kern="1200" dirty="0">
                        <a:solidFill>
                          <a:schemeClr val="tx1"/>
                        </a:solidFill>
                        <a:latin typeface="Myriad Pro" panose="020B050303040302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06/05/2019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27/05/2019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17/06/2019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700" b="0" kern="1200" dirty="0">
                          <a:solidFill>
                            <a:schemeClr val="tx1"/>
                          </a:solidFill>
                          <a:latin typeface="Myriad Pro" panose="020B0503030403020204" pitchFamily="34" charset="0"/>
                          <a:ea typeface="+mn-ea"/>
                          <a:cs typeface="+mn-cs"/>
                        </a:rPr>
                        <a:t>08/07/2019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Main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Cheese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&amp; Pepper Pizza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Beef Meatballs with Mashed Potatoes and Gravy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Roast Chicken &amp; Stuffing 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Chicken Curry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MSC Battered Fish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Chips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468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Vegetarian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Lentil &amp; Sweet Potato Curry with Rice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Fajita with Rice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Vegetable Wellington with Roast Potatoes &amp; Gravy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Macaroni Cheese &amp; Garlic Slice 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Quorn</a:t>
                      </a:r>
                      <a:r>
                        <a:rPr lang="en-GB" sz="700" kern="12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Sausage </a:t>
                      </a:r>
                      <a:r>
                        <a:rPr lang="en-GB" sz="700" kern="12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with Chips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kern="12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Sandwich/Jackets 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 Potato with Beans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½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Baguette with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Tuna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Tuna Mayonnaise Wrap with Salad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Jacket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Potato with Cheese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912812"/>
                  </a:ext>
                </a:extLst>
              </a:tr>
              <a:tr h="3892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700" b="1" dirty="0">
                        <a:solidFill>
                          <a:srgbClr val="000000"/>
                        </a:solidFill>
                        <a:latin typeface="Myriad Pro" panose="020B0503030403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Coleslaw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Sweetcorn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Broccoli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Cauliflower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Green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Beans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Diced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Cucumber &amp; Sweetcorn Salad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Carrots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Garden Peas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Baked Beans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13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="1" dirty="0">
                          <a:solidFill>
                            <a:srgbClr val="000000"/>
                          </a:solidFill>
                          <a:latin typeface="Myriad Pro" panose="020B0503030403020204" pitchFamily="34" charset="0"/>
                          <a:ea typeface="Times New Roman"/>
                          <a:cs typeface="Times New Roman"/>
                        </a:rPr>
                        <a:t>Dessert</a:t>
                      </a:r>
                    </a:p>
                  </a:txBody>
                  <a:tcPr marL="41872" marR="41872" marT="9236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Chocolate Crunch with Chocolate Custard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Lemon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Drizzle Cake</a:t>
                      </a: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  <a:endParaRPr lang="en-GB" sz="700" baseline="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Vanilla Shortbread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</a:t>
                      </a: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 Fruit Salad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Apple sponge with Custard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Yoghurt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Fresh Fruit Platter</a:t>
                      </a: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Sliced Cheese, Apple &amp; Biscuit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700" baseline="0" dirty="0">
                          <a:solidFill>
                            <a:schemeClr val="tx1"/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Fruit and Yoghurt Station</a:t>
                      </a:r>
                      <a:endParaRPr lang="en-GB" sz="700" dirty="0">
                        <a:solidFill>
                          <a:schemeClr val="tx1"/>
                        </a:solidFill>
                        <a:latin typeface="Century Gothic"/>
                        <a:ea typeface="Times New Roman"/>
                        <a:cs typeface="Times New Roman"/>
                      </a:endParaRPr>
                    </a:p>
                  </a:txBody>
                  <a:tcPr marL="41777" marR="41777" marT="921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8074966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 rot="21162827">
            <a:off x="4702967" y="82700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54BCEB"/>
                </a:solidFill>
                <a:latin typeface="Myriad Pro" panose="020B0503030403020204" pitchFamily="34" charset="0"/>
              </a:rPr>
              <a:t>Summer Menu 2019 </a:t>
            </a:r>
          </a:p>
        </p:txBody>
      </p:sp>
      <p:sp>
        <p:nvSpPr>
          <p:cNvPr id="34" name="Oval 33"/>
          <p:cNvSpPr/>
          <p:nvPr/>
        </p:nvSpPr>
        <p:spPr>
          <a:xfrm>
            <a:off x="4664968" y="188640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/>
          <p:cNvSpPr/>
          <p:nvPr/>
        </p:nvSpPr>
        <p:spPr>
          <a:xfrm>
            <a:off x="6321152" y="-27384"/>
            <a:ext cx="144016" cy="144016"/>
          </a:xfrm>
          <a:prstGeom prst="ellipse">
            <a:avLst/>
          </a:prstGeom>
          <a:solidFill>
            <a:srgbClr val="54BCEB"/>
          </a:solidFill>
          <a:ln w="19050">
            <a:solidFill>
              <a:srgbClr val="006D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108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7FE69CE52D7B4B9B0393EEB17BA832" ma:contentTypeVersion="7" ma:contentTypeDescription="Create a new document." ma:contentTypeScope="" ma:versionID="18899170303c3a0c309e72caa506d72a">
  <xsd:schema xmlns:xsd="http://www.w3.org/2001/XMLSchema" xmlns:xs="http://www.w3.org/2001/XMLSchema" xmlns:p="http://schemas.microsoft.com/office/2006/metadata/properties" xmlns:ns2="2078d8e3-cf41-498d-82f6-5ca9003efc3f" xmlns:ns3="ea098a7d-be86-4690-beb6-3fe3ebdfcad6" targetNamespace="http://schemas.microsoft.com/office/2006/metadata/properties" ma:root="true" ma:fieldsID="e7133068782b7f522bbec46c6945164f" ns2:_="" ns3:_="">
    <xsd:import namespace="2078d8e3-cf41-498d-82f6-5ca9003efc3f"/>
    <xsd:import namespace="ea098a7d-be86-4690-beb6-3fe3ebdfca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78d8e3-cf41-498d-82f6-5ca9003efc3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098a7d-be86-4690-beb6-3fe3ebdfca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B72B72-EFE2-4371-B500-B2B9B1CA3ED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ea098a7d-be86-4690-beb6-3fe3ebdfcad6"/>
    <ds:schemaRef ds:uri="http://purl.org/dc/elements/1.1/"/>
    <ds:schemaRef ds:uri="http://schemas.microsoft.com/office/2006/metadata/properties"/>
    <ds:schemaRef ds:uri="2078d8e3-cf41-498d-82f6-5ca9003efc3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7C20547-C3C4-43D7-98B3-4F7F9838B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78d8e3-cf41-498d-82f6-5ca9003efc3f"/>
    <ds:schemaRef ds:uri="ea098a7d-be86-4690-beb6-3fe3ebdfc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1950</TotalTime>
  <Words>509</Words>
  <Application>Microsoft Office PowerPoint</Application>
  <PresentationFormat>A4 Paper (210x297 mm)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Myriad Pro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Sam Compton</cp:lastModifiedBy>
  <cp:revision>272</cp:revision>
  <cp:lastPrinted>2016-09-26T10:17:33Z</cp:lastPrinted>
  <dcterms:created xsi:type="dcterms:W3CDTF">2014-08-19T19:35:20Z</dcterms:created>
  <dcterms:modified xsi:type="dcterms:W3CDTF">2019-03-13T09:04:52Z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0x010100187FE69CE52D7B4B9B0393EEB17BA832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