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sop"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D2"/>
    <a:srgbClr val="FF4343"/>
    <a:srgbClr val="00C8BA"/>
    <a:srgbClr val="C5FFFB"/>
    <a:srgbClr val="C9FFFB"/>
    <a:srgbClr val="00968B"/>
    <a:srgbClr val="009E93"/>
    <a:srgbClr val="006D64"/>
    <a:srgbClr val="54BCEB"/>
    <a:srgbClr val="D9F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1657" autoAdjust="0"/>
  </p:normalViewPr>
  <p:slideViewPr>
    <p:cSldViewPr>
      <p:cViewPr varScale="1">
        <p:scale>
          <a:sx n="72" d="100"/>
          <a:sy n="72" d="100"/>
        </p:scale>
        <p:origin x="618" y="72"/>
      </p:cViewPr>
      <p:guideLst>
        <p:guide orient="horz" pos="2160"/>
        <p:guide pos="312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5" tIns="45722" rIns="91445" bIns="45722" rtlCol="0"/>
          <a:lstStyle>
            <a:lvl1pPr algn="l">
              <a:defRPr sz="1200"/>
            </a:lvl1pPr>
          </a:lstStyle>
          <a:p>
            <a:endParaRPr lang="en-GB" dirty="0"/>
          </a:p>
        </p:txBody>
      </p:sp>
      <p:sp>
        <p:nvSpPr>
          <p:cNvPr id="3" name="Date Placeholder 2"/>
          <p:cNvSpPr>
            <a:spLocks noGrp="1"/>
          </p:cNvSpPr>
          <p:nvPr>
            <p:ph type="dt" idx="1"/>
          </p:nvPr>
        </p:nvSpPr>
        <p:spPr>
          <a:xfrm>
            <a:off x="3850444" y="0"/>
            <a:ext cx="2945659" cy="498136"/>
          </a:xfrm>
          <a:prstGeom prst="rect">
            <a:avLst/>
          </a:prstGeom>
        </p:spPr>
        <p:txBody>
          <a:bodyPr vert="horz" lIns="91445" tIns="45722" rIns="91445" bIns="45722" rtlCol="0"/>
          <a:lstStyle>
            <a:lvl1pPr algn="r">
              <a:defRPr sz="1200"/>
            </a:lvl1pPr>
          </a:lstStyle>
          <a:p>
            <a:fld id="{222E43BF-527D-440D-8356-FC8BCEDDB5DC}" type="datetimeFigureOut">
              <a:rPr lang="en-GB" smtClean="0"/>
              <a:t>22/11/2019</a:t>
            </a:fld>
            <a:endParaRPr lang="en-GB" dirty="0"/>
          </a:p>
        </p:txBody>
      </p:sp>
      <p:sp>
        <p:nvSpPr>
          <p:cNvPr id="4" name="Slide Image Placeholder 3"/>
          <p:cNvSpPr>
            <a:spLocks noGrp="1" noRot="1" noChangeAspect="1"/>
          </p:cNvSpPr>
          <p:nvPr>
            <p:ph type="sldImg" idx="2"/>
          </p:nvPr>
        </p:nvSpPr>
        <p:spPr>
          <a:xfrm>
            <a:off x="979488" y="1241425"/>
            <a:ext cx="4838700" cy="3351213"/>
          </a:xfrm>
          <a:prstGeom prst="rect">
            <a:avLst/>
          </a:prstGeom>
          <a:noFill/>
          <a:ln w="12700">
            <a:solidFill>
              <a:prstClr val="black"/>
            </a:solidFill>
          </a:ln>
        </p:spPr>
        <p:txBody>
          <a:bodyPr vert="horz" lIns="91445" tIns="45722" rIns="91445" bIns="45722"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5" tIns="45722" rIns="91445" bIns="457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3"/>
            <a:ext cx="2945659" cy="498134"/>
          </a:xfrm>
          <a:prstGeom prst="rect">
            <a:avLst/>
          </a:prstGeom>
        </p:spPr>
        <p:txBody>
          <a:bodyPr vert="horz" lIns="91445" tIns="45722" rIns="91445" bIns="4572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30093"/>
            <a:ext cx="2945659" cy="498134"/>
          </a:xfrm>
          <a:prstGeom prst="rect">
            <a:avLst/>
          </a:prstGeom>
        </p:spPr>
        <p:txBody>
          <a:bodyPr vert="horz" lIns="91445" tIns="45722" rIns="91445" bIns="45722" rtlCol="0" anchor="b"/>
          <a:lstStyle>
            <a:lvl1pPr algn="r">
              <a:defRPr sz="1200"/>
            </a:lvl1pPr>
          </a:lstStyle>
          <a:p>
            <a:fld id="{22D8F38C-0513-424D-9F07-ACE2DBD6F960}" type="slidenum">
              <a:rPr lang="en-GB" smtClean="0"/>
              <a:t>‹#›</a:t>
            </a:fld>
            <a:endParaRPr lang="en-GB" dirty="0"/>
          </a:p>
        </p:txBody>
      </p:sp>
    </p:spTree>
    <p:extLst>
      <p:ext uri="{BB962C8B-B14F-4D97-AF65-F5344CB8AC3E}">
        <p14:creationId xmlns:p14="http://schemas.microsoft.com/office/powerpoint/2010/main" val="344410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51213"/>
          </a:xfrm>
        </p:spPr>
      </p:sp>
      <p:sp>
        <p:nvSpPr>
          <p:cNvPr id="3" name="Notes Placeholder 2"/>
          <p:cNvSpPr>
            <a:spLocks noGrp="1"/>
          </p:cNvSpPr>
          <p:nvPr>
            <p:ph type="body" idx="1"/>
          </p:nvPr>
        </p:nvSpPr>
        <p:spPr/>
        <p:txBody>
          <a:bodyPr/>
          <a:lstStyle/>
          <a:p>
            <a:r>
              <a:rPr lang="en-GB" dirty="0"/>
              <a:t>SILVER MENU</a:t>
            </a:r>
          </a:p>
        </p:txBody>
      </p:sp>
      <p:sp>
        <p:nvSpPr>
          <p:cNvPr id="4" name="Slide Number Placeholder 3"/>
          <p:cNvSpPr>
            <a:spLocks noGrp="1"/>
          </p:cNvSpPr>
          <p:nvPr>
            <p:ph type="sldNum" sz="quarter" idx="10"/>
          </p:nvPr>
        </p:nvSpPr>
        <p:spPr/>
        <p:txBody>
          <a:bodyPr/>
          <a:lstStyle/>
          <a:p>
            <a:fld id="{22D8F38C-0513-424D-9F07-ACE2DBD6F960}" type="slidenum">
              <a:rPr lang="en-GB" smtClean="0"/>
              <a:t>1</a:t>
            </a:fld>
            <a:endParaRPr lang="en-GB" dirty="0"/>
          </a:p>
        </p:txBody>
      </p:sp>
    </p:spTree>
    <p:extLst>
      <p:ext uri="{BB962C8B-B14F-4D97-AF65-F5344CB8AC3E}">
        <p14:creationId xmlns:p14="http://schemas.microsoft.com/office/powerpoint/2010/main" val="179411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22/11/2019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144662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22/11/2019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32326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22/11/2019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12806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22/11/2019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38897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01A62-7A48-4C58-849E-C45ADCCDA826}" type="datetimeFigureOut">
              <a:rPr lang="en-GB" smtClean="0"/>
              <a:t>22/11/2019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144108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801A62-7A48-4C58-849E-C45ADCCDA826}" type="datetimeFigureOut">
              <a:rPr lang="en-GB" smtClean="0"/>
              <a:t>22/11/2019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150155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801A62-7A48-4C58-849E-C45ADCCDA826}" type="datetimeFigureOut">
              <a:rPr lang="en-GB" smtClean="0"/>
              <a:t>22/11/2019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142314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801A62-7A48-4C58-849E-C45ADCCDA826}" type="datetimeFigureOut">
              <a:rPr lang="en-GB" smtClean="0"/>
              <a:t>22/11/2019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20030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1A62-7A48-4C58-849E-C45ADCCDA826}" type="datetimeFigureOut">
              <a:rPr lang="en-GB" smtClean="0"/>
              <a:t>22/11/2019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331226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22/11/2019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40386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22/11/2019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182758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1A62-7A48-4C58-849E-C45ADCCDA826}" type="datetimeFigureOut">
              <a:rPr lang="en-GB" smtClean="0"/>
              <a:t>22/11/2019</a:t>
            </a:fld>
            <a:endParaRPr lang="en-GB"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9E0C8-D700-4481-9575-E9D0947D9BAE}" type="slidenum">
              <a:rPr lang="en-GB" smtClean="0"/>
              <a:t>‹#›</a:t>
            </a:fld>
            <a:endParaRPr lang="en-GB" dirty="0"/>
          </a:p>
        </p:txBody>
      </p:sp>
    </p:spTree>
    <p:extLst>
      <p:ext uri="{BB962C8B-B14F-4D97-AF65-F5344CB8AC3E}">
        <p14:creationId xmlns:p14="http://schemas.microsoft.com/office/powerpoint/2010/main" val="407972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0E0BB3-0196-4B19-AB85-9DD3F27C52F6}"/>
              </a:ext>
            </a:extLst>
          </p:cNvPr>
          <p:cNvPicPr>
            <a:picLocks noChangeAspect="1"/>
          </p:cNvPicPr>
          <p:nvPr/>
        </p:nvPicPr>
        <p:blipFill>
          <a:blip r:embed="rId3">
            <a:lum/>
          </a:blip>
          <a:stretch>
            <a:fillRect/>
          </a:stretch>
        </p:blipFill>
        <p:spPr>
          <a:xfrm>
            <a:off x="-47034" y="-43763"/>
            <a:ext cx="10118367" cy="6965704"/>
          </a:xfrm>
          <a:prstGeom prst="rect">
            <a:avLst/>
          </a:prstGeom>
        </p:spPr>
      </p:pic>
      <p:graphicFrame>
        <p:nvGraphicFramePr>
          <p:cNvPr id="10" name="Table 9"/>
          <p:cNvGraphicFramePr>
            <a:graphicFrameLocks noGrp="1"/>
          </p:cNvGraphicFramePr>
          <p:nvPr/>
        </p:nvGraphicFramePr>
        <p:xfrm>
          <a:off x="-1235242" y="7555832"/>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GB" dirty="0"/>
                    </a:p>
                  </a:txBody>
                  <a:tcP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tcPr>
                </a:tc>
                <a:extLst>
                  <a:ext uri="{0D108BD9-81ED-4DB2-BD59-A6C34878D82A}">
                    <a16:rowId xmlns:a16="http://schemas.microsoft.com/office/drawing/2014/main" val="10000"/>
                  </a:ext>
                </a:extLst>
              </a:tr>
            </a:tbl>
          </a:graphicData>
        </a:graphic>
      </p:graphicFrame>
      <p:graphicFrame>
        <p:nvGraphicFramePr>
          <p:cNvPr id="2" name="Table 1">
            <a:extLst>
              <a:ext uri="{FF2B5EF4-FFF2-40B4-BE49-F238E27FC236}">
                <a16:creationId xmlns:a16="http://schemas.microsoft.com/office/drawing/2014/main" id="{35B645F6-9C1E-4BA8-942C-BB4E3E4CEC13}"/>
              </a:ext>
            </a:extLst>
          </p:cNvPr>
          <p:cNvGraphicFramePr>
            <a:graphicFrameLocks noGrp="1"/>
          </p:cNvGraphicFramePr>
          <p:nvPr>
            <p:extLst>
              <p:ext uri="{D42A27DB-BD31-4B8C-83A1-F6EECF244321}">
                <p14:modId xmlns:p14="http://schemas.microsoft.com/office/powerpoint/2010/main" val="3515882832"/>
              </p:ext>
            </p:extLst>
          </p:nvPr>
        </p:nvGraphicFramePr>
        <p:xfrm>
          <a:off x="104283" y="860438"/>
          <a:ext cx="8630263" cy="1834042"/>
        </p:xfrm>
        <a:graphic>
          <a:graphicData uri="http://schemas.openxmlformats.org/drawingml/2006/table">
            <a:tbl>
              <a:tblPr firstRow="1" bandRow="1">
                <a:tableStyleId>{2D5ABB26-0587-4C30-8999-92F81FD0307C}</a:tableStyleId>
              </a:tblPr>
              <a:tblGrid>
                <a:gridCol w="638175">
                  <a:extLst>
                    <a:ext uri="{9D8B030D-6E8A-4147-A177-3AD203B41FA5}">
                      <a16:colId xmlns:a16="http://schemas.microsoft.com/office/drawing/2014/main" val="3931940056"/>
                    </a:ext>
                  </a:extLst>
                </a:gridCol>
                <a:gridCol w="792088">
                  <a:extLst>
                    <a:ext uri="{9D8B030D-6E8A-4147-A177-3AD203B41FA5}">
                      <a16:colId xmlns:a16="http://schemas.microsoft.com/office/drawing/2014/main" val="1802426597"/>
                    </a:ext>
                  </a:extLst>
                </a:gridCol>
                <a:gridCol w="1440000">
                  <a:extLst>
                    <a:ext uri="{9D8B030D-6E8A-4147-A177-3AD203B41FA5}">
                      <a16:colId xmlns:a16="http://schemas.microsoft.com/office/drawing/2014/main" val="2213713473"/>
                    </a:ext>
                  </a:extLst>
                </a:gridCol>
                <a:gridCol w="1440000">
                  <a:extLst>
                    <a:ext uri="{9D8B030D-6E8A-4147-A177-3AD203B41FA5}">
                      <a16:colId xmlns:a16="http://schemas.microsoft.com/office/drawing/2014/main" val="42676253"/>
                    </a:ext>
                  </a:extLst>
                </a:gridCol>
                <a:gridCol w="1440000">
                  <a:extLst>
                    <a:ext uri="{9D8B030D-6E8A-4147-A177-3AD203B41FA5}">
                      <a16:colId xmlns:a16="http://schemas.microsoft.com/office/drawing/2014/main" val="4290988203"/>
                    </a:ext>
                  </a:extLst>
                </a:gridCol>
                <a:gridCol w="1440000">
                  <a:extLst>
                    <a:ext uri="{9D8B030D-6E8A-4147-A177-3AD203B41FA5}">
                      <a16:colId xmlns:a16="http://schemas.microsoft.com/office/drawing/2014/main" val="3195512949"/>
                    </a:ext>
                  </a:extLst>
                </a:gridCol>
                <a:gridCol w="1440000">
                  <a:extLst>
                    <a:ext uri="{9D8B030D-6E8A-4147-A177-3AD203B41FA5}">
                      <a16:colId xmlns:a16="http://schemas.microsoft.com/office/drawing/2014/main" val="1114242205"/>
                    </a:ext>
                  </a:extLst>
                </a:gridCol>
              </a:tblGrid>
              <a:tr h="288032">
                <a:tc rowSpan="5">
                  <a:txBody>
                    <a:bodyPr/>
                    <a:lstStyle/>
                    <a:p>
                      <a:pPr algn="l"/>
                      <a:r>
                        <a:rPr lang="en-GB" sz="900" b="1" dirty="0">
                          <a:latin typeface="Century Gothic" panose="020B0502020202020204" pitchFamily="34" charset="0"/>
                        </a:rPr>
                        <a:t>Week 1</a:t>
                      </a:r>
                    </a:p>
                    <a:p>
                      <a:pPr algn="l"/>
                      <a:r>
                        <a:rPr lang="en-GB" sz="800" b="1" dirty="0">
                          <a:latin typeface="Century Gothic" panose="020B0502020202020204" pitchFamily="34" charset="0"/>
                        </a:rPr>
                        <a:t>06/01/20</a:t>
                      </a:r>
                    </a:p>
                    <a:p>
                      <a:pPr algn="l"/>
                      <a:r>
                        <a:rPr lang="en-GB" sz="800" b="1" dirty="0">
                          <a:latin typeface="Century Gothic" panose="020B0502020202020204" pitchFamily="34" charset="0"/>
                        </a:rPr>
                        <a:t>27/01/20</a:t>
                      </a:r>
                    </a:p>
                    <a:p>
                      <a:pPr algn="l"/>
                      <a:r>
                        <a:rPr lang="en-GB" sz="800" b="1" dirty="0">
                          <a:latin typeface="Century Gothic" panose="020B0502020202020204" pitchFamily="34" charset="0"/>
                        </a:rPr>
                        <a:t>24/02/20</a:t>
                      </a:r>
                    </a:p>
                    <a:p>
                      <a:pPr algn="l"/>
                      <a:r>
                        <a:rPr lang="en-GB" sz="800" b="1" dirty="0">
                          <a:latin typeface="Century Gothic" panose="020B0502020202020204" pitchFamily="34" charset="0"/>
                        </a:rPr>
                        <a:t>16/03/20</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algn="l"/>
                      <a:r>
                        <a:rPr lang="en-GB" sz="800" dirty="0">
                          <a:latin typeface="Century Gothic" panose="020B0502020202020204" pitchFamily="34" charset="0"/>
                        </a:rPr>
                        <a:t>Option 1</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Cheese</a:t>
                      </a:r>
                      <a:r>
                        <a:rPr lang="en-GB" sz="800" baseline="0" dirty="0">
                          <a:highlight>
                            <a:srgbClr val="FFF0D2"/>
                          </a:highlight>
                          <a:latin typeface="Century Gothic" panose="020B0502020202020204" pitchFamily="34" charset="0"/>
                        </a:rPr>
                        <a:t> &amp; Tomato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0" dirty="0">
                          <a:highlight>
                            <a:srgbClr val="FFF0D2"/>
                          </a:highlight>
                          <a:latin typeface="Century Gothic" panose="020B0502020202020204" pitchFamily="34" charset="0"/>
                        </a:rPr>
                        <a:t>Pizza</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Sausage</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&amp; Mash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with Gravy</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Roast Chicken, Stuffing, Roast Potatoes &amp; Gravy</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Chicken</a:t>
                      </a:r>
                      <a:r>
                        <a:rPr lang="en-GB" sz="800" baseline="0" dirty="0">
                          <a:highlight>
                            <a:srgbClr val="FFF0D2"/>
                          </a:highlight>
                          <a:latin typeface="Century Gothic" panose="020B0502020202020204" pitchFamily="34" charset="0"/>
                        </a:rPr>
                        <a:t> Curry </a:t>
                      </a:r>
                    </a:p>
                    <a:p>
                      <a:r>
                        <a:rPr lang="en-GB" sz="800" baseline="0" dirty="0">
                          <a:highlight>
                            <a:srgbClr val="FFF0D2"/>
                          </a:highlight>
                          <a:latin typeface="Century Gothic" panose="020B0502020202020204" pitchFamily="34" charset="0"/>
                        </a:rPr>
                        <a:t>with Rice</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Fish Fingers/ Salmon Fish Fingers with Chips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val="1472932877"/>
                  </a:ext>
                </a:extLst>
              </a:tr>
              <a:tr h="309823">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Option 2</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highlight>
                            <a:srgbClr val="FFF0D2"/>
                          </a:highlight>
                          <a:latin typeface="Century Gothic" panose="020B0502020202020204" pitchFamily="34" charset="0"/>
                        </a:rPr>
                        <a:t>Lentil &amp; Sweet Potato Curry with Rice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Tomato</a:t>
                      </a:r>
                      <a:r>
                        <a:rPr lang="en-GB" sz="800" baseline="0" dirty="0">
                          <a:highlight>
                            <a:srgbClr val="FFF0D2"/>
                          </a:highlight>
                          <a:latin typeface="Century Gothic" panose="020B0502020202020204" pitchFamily="34" charset="0"/>
                        </a:rPr>
                        <a:t> &amp; Vegetable Pasta</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Veg Wellington, Roast Potatoes &amp; Gravy</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Macaroni Cheese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Vegetarian</a:t>
                      </a:r>
                      <a:r>
                        <a:rPr lang="en-GB" sz="800" baseline="0" dirty="0">
                          <a:highlight>
                            <a:srgbClr val="FFF0D2"/>
                          </a:highlight>
                          <a:latin typeface="Century Gothic" panose="020B0502020202020204" pitchFamily="34" charset="0"/>
                        </a:rPr>
                        <a:t> </a:t>
                      </a:r>
                    </a:p>
                    <a:p>
                      <a:r>
                        <a:rPr lang="en-GB" sz="800" baseline="0" dirty="0">
                          <a:highlight>
                            <a:srgbClr val="FFF0D2"/>
                          </a:highlight>
                          <a:latin typeface="Century Gothic" panose="020B0502020202020204" pitchFamily="34" charset="0"/>
                        </a:rPr>
                        <a:t>Sausage &amp;</a:t>
                      </a:r>
                      <a:r>
                        <a:rPr lang="en-GB" sz="800" dirty="0">
                          <a:highlight>
                            <a:srgbClr val="FFF0D2"/>
                          </a:highlight>
                          <a:latin typeface="Century Gothic" panose="020B0502020202020204" pitchFamily="34" charset="0"/>
                        </a:rPr>
                        <a:t> Chips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val="4258717763"/>
                  </a:ext>
                </a:extLst>
              </a:tr>
              <a:tr h="289560">
                <a:tc vMerge="1">
                  <a:txBody>
                    <a:bodyPr/>
                    <a:lstStyle/>
                    <a:p>
                      <a:endParaRPr lang="en-GB" dirty="0"/>
                    </a:p>
                  </a:txBody>
                  <a:tcPr>
                    <a:solidFill>
                      <a:srgbClr val="FFF0D2"/>
                    </a:solidFill>
                  </a:tcPr>
                </a:tc>
                <a:tc>
                  <a:txBody>
                    <a:bodyPr/>
                    <a:lstStyle/>
                    <a:p>
                      <a:pPr algn="l"/>
                      <a:r>
                        <a:rPr lang="en-GB" sz="800" baseline="0" dirty="0">
                          <a:latin typeface="Century Gothic" panose="020B0502020202020204" pitchFamily="34" charset="0"/>
                        </a:rPr>
                        <a:t>Option 3</a:t>
                      </a:r>
                    </a:p>
                    <a:p>
                      <a:pPr algn="l"/>
                      <a:r>
                        <a:rPr lang="en-GB" sz="800" dirty="0">
                          <a:latin typeface="Century Gothic" panose="020B0502020202020204" pitchFamily="34" charset="0"/>
                        </a:rPr>
                        <a:t> </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Jacket Potato </a:t>
                      </a:r>
                      <a:r>
                        <a:rPr lang="en-GB" sz="800">
                          <a:highlight>
                            <a:srgbClr val="FFF0D2"/>
                          </a:highlight>
                          <a:latin typeface="Century Gothic" panose="020B0502020202020204" pitchFamily="34" charset="0"/>
                        </a:rPr>
                        <a:t>with</a:t>
                      </a:r>
                      <a:r>
                        <a:rPr lang="en-GB" sz="800" baseline="0">
                          <a:highlight>
                            <a:srgbClr val="FFF0D2"/>
                          </a:highlight>
                          <a:latin typeface="Century Gothic" panose="020B0502020202020204" pitchFamily="34" charset="0"/>
                        </a:rPr>
                        <a:t> Beans</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Tomato Soup with ½ Filled Baguette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Jacket Potato with Tuna</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Vegetable Soup with ½ Filled Baguette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Jacket Potato with Cheese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val="2401932975"/>
                  </a:ext>
                </a:extLst>
              </a:tr>
              <a:tr h="289560">
                <a:tc vMerge="1">
                  <a:txBody>
                    <a:bodyPr/>
                    <a:lstStyle/>
                    <a:p>
                      <a:endParaRPr lang="en-GB"/>
                    </a:p>
                  </a:txBody>
                  <a:tcPr/>
                </a:tc>
                <a:tc>
                  <a:txBody>
                    <a:bodyPr/>
                    <a:lstStyle/>
                    <a:p>
                      <a:pPr algn="l"/>
                      <a:r>
                        <a:rPr lang="en-GB" sz="800" dirty="0">
                          <a:latin typeface="Century Gothic" panose="020B0502020202020204" pitchFamily="34" charset="0"/>
                        </a:rPr>
                        <a:t>Vegetables</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Sweetcorn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Broccoli</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Cauliflower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Peas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Carrots</a:t>
                      </a:r>
                    </a:p>
                    <a:p>
                      <a:r>
                        <a:rPr lang="en-GB" sz="800" dirty="0">
                          <a:highlight>
                            <a:srgbClr val="FFF0D2"/>
                          </a:highlight>
                          <a:latin typeface="Century Gothic" panose="020B0502020202020204" pitchFamily="34" charset="0"/>
                        </a:rPr>
                        <a:t>Green Beans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Savoy</a:t>
                      </a:r>
                      <a:r>
                        <a:rPr lang="en-GB" sz="800" baseline="0" dirty="0">
                          <a:highlight>
                            <a:srgbClr val="FFF0D2"/>
                          </a:highlight>
                          <a:latin typeface="Century Gothic" panose="020B0502020202020204" pitchFamily="34" charset="0"/>
                        </a:rPr>
                        <a:t> Cabbage</a:t>
                      </a:r>
                    </a:p>
                    <a:p>
                      <a:r>
                        <a:rPr lang="en-GB" sz="800" baseline="0" dirty="0">
                          <a:highlight>
                            <a:srgbClr val="FFF0D2"/>
                          </a:highlight>
                          <a:latin typeface="Century Gothic" panose="020B0502020202020204" pitchFamily="34" charset="0"/>
                        </a:rPr>
                        <a:t>Sweetcorn</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Baked Beans</a:t>
                      </a:r>
                    </a:p>
                    <a:p>
                      <a:r>
                        <a:rPr lang="en-GB" sz="800" dirty="0">
                          <a:highlight>
                            <a:srgbClr val="FFF0D2"/>
                          </a:highlight>
                          <a:latin typeface="Century Gothic" panose="020B0502020202020204" pitchFamily="34" charset="0"/>
                        </a:rPr>
                        <a:t>Peas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val="1686126894"/>
                  </a:ext>
                </a:extLst>
              </a:tr>
              <a:tr h="492922">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Dessert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Fruit</a:t>
                      </a:r>
                      <a:r>
                        <a:rPr lang="en-GB" sz="800" baseline="0" dirty="0">
                          <a:highlight>
                            <a:srgbClr val="FFF0D2"/>
                          </a:highlight>
                          <a:latin typeface="Century Gothic" panose="020B0502020202020204" pitchFamily="34" charset="0"/>
                        </a:rPr>
                        <a:t> Strudel with Custard</a:t>
                      </a:r>
                      <a:endParaRPr lang="en-GB" sz="800" dirty="0">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 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Pineapple Cake</a:t>
                      </a: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 </a:t>
                      </a:r>
                      <a:r>
                        <a:rPr lang="en-GB" sz="800" dirty="0">
                          <a:highlight>
                            <a:srgbClr val="FFF0D2"/>
                          </a:highlight>
                          <a:latin typeface="Century Gothic" panose="020B0502020202020204" pitchFamily="34" charset="0"/>
                        </a:rPr>
                        <a:t>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Orange</a:t>
                      </a:r>
                      <a:r>
                        <a:rPr lang="en-GB" sz="800" baseline="0" dirty="0">
                          <a:highlight>
                            <a:srgbClr val="FFF0D2"/>
                          </a:highlight>
                          <a:latin typeface="Century Gothic" panose="020B0502020202020204" pitchFamily="34" charset="0"/>
                        </a:rPr>
                        <a:t> &amp; Lemon Shortbread</a:t>
                      </a:r>
                      <a:endParaRPr lang="en-GB" sz="800" dirty="0">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Yoghurt /</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Syrup Sponge with Custard</a:t>
                      </a: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 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Apple, Cheese &amp; Crackers</a:t>
                      </a:r>
                    </a:p>
                    <a:p>
                      <a:r>
                        <a:rPr lang="en-GB" sz="800" dirty="0">
                          <a:highlight>
                            <a:srgbClr val="FFF0D2"/>
                          </a:highlight>
                          <a:latin typeface="Century Gothic" panose="020B0502020202020204" pitchFamily="34" charset="0"/>
                        </a:rPr>
                        <a:t>Fruit /Yoghurt </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val="3354820727"/>
                  </a:ext>
                </a:extLst>
              </a:tr>
            </a:tbl>
          </a:graphicData>
        </a:graphic>
      </p:graphicFrame>
      <p:graphicFrame>
        <p:nvGraphicFramePr>
          <p:cNvPr id="22" name="Table 21">
            <a:extLst>
              <a:ext uri="{FF2B5EF4-FFF2-40B4-BE49-F238E27FC236}">
                <a16:creationId xmlns:a16="http://schemas.microsoft.com/office/drawing/2014/main" id="{3406E967-3FDD-40B4-AC66-51D0F24BF7E4}"/>
              </a:ext>
            </a:extLst>
          </p:cNvPr>
          <p:cNvGraphicFramePr>
            <a:graphicFrameLocks noGrp="1"/>
          </p:cNvGraphicFramePr>
          <p:nvPr>
            <p:extLst>
              <p:ext uri="{D42A27DB-BD31-4B8C-83A1-F6EECF244321}">
                <p14:modId xmlns:p14="http://schemas.microsoft.com/office/powerpoint/2010/main" val="3609341060"/>
              </p:ext>
            </p:extLst>
          </p:nvPr>
        </p:nvGraphicFramePr>
        <p:xfrm>
          <a:off x="129366" y="2735705"/>
          <a:ext cx="8639258" cy="1837509"/>
        </p:xfrm>
        <a:graphic>
          <a:graphicData uri="http://schemas.openxmlformats.org/drawingml/2006/table">
            <a:tbl>
              <a:tblPr firstRow="1" bandRow="1">
                <a:tableStyleId>{2D5ABB26-0587-4C30-8999-92F81FD0307C}</a:tableStyleId>
              </a:tblPr>
              <a:tblGrid>
                <a:gridCol w="647170">
                  <a:extLst>
                    <a:ext uri="{9D8B030D-6E8A-4147-A177-3AD203B41FA5}">
                      <a16:colId xmlns:a16="http://schemas.microsoft.com/office/drawing/2014/main" val="3931940056"/>
                    </a:ext>
                  </a:extLst>
                </a:gridCol>
                <a:gridCol w="792088">
                  <a:extLst>
                    <a:ext uri="{9D8B030D-6E8A-4147-A177-3AD203B41FA5}">
                      <a16:colId xmlns:a16="http://schemas.microsoft.com/office/drawing/2014/main" val="1802426597"/>
                    </a:ext>
                  </a:extLst>
                </a:gridCol>
                <a:gridCol w="1440000">
                  <a:extLst>
                    <a:ext uri="{9D8B030D-6E8A-4147-A177-3AD203B41FA5}">
                      <a16:colId xmlns:a16="http://schemas.microsoft.com/office/drawing/2014/main" val="2213713473"/>
                    </a:ext>
                  </a:extLst>
                </a:gridCol>
                <a:gridCol w="1440000">
                  <a:extLst>
                    <a:ext uri="{9D8B030D-6E8A-4147-A177-3AD203B41FA5}">
                      <a16:colId xmlns:a16="http://schemas.microsoft.com/office/drawing/2014/main" val="42676253"/>
                    </a:ext>
                  </a:extLst>
                </a:gridCol>
                <a:gridCol w="1440000">
                  <a:extLst>
                    <a:ext uri="{9D8B030D-6E8A-4147-A177-3AD203B41FA5}">
                      <a16:colId xmlns:a16="http://schemas.microsoft.com/office/drawing/2014/main" val="4290988203"/>
                    </a:ext>
                  </a:extLst>
                </a:gridCol>
                <a:gridCol w="1440000">
                  <a:extLst>
                    <a:ext uri="{9D8B030D-6E8A-4147-A177-3AD203B41FA5}">
                      <a16:colId xmlns:a16="http://schemas.microsoft.com/office/drawing/2014/main" val="3195512949"/>
                    </a:ext>
                  </a:extLst>
                </a:gridCol>
                <a:gridCol w="1440000">
                  <a:extLst>
                    <a:ext uri="{9D8B030D-6E8A-4147-A177-3AD203B41FA5}">
                      <a16:colId xmlns:a16="http://schemas.microsoft.com/office/drawing/2014/main" val="1114242205"/>
                    </a:ext>
                  </a:extLst>
                </a:gridCol>
              </a:tblGrid>
              <a:tr h="374469">
                <a:tc rowSpan="5">
                  <a:txBody>
                    <a:bodyPr/>
                    <a:lstStyle/>
                    <a:p>
                      <a:pPr algn="l"/>
                      <a:r>
                        <a:rPr lang="en-GB" sz="900" b="1" dirty="0">
                          <a:latin typeface="Century Gothic" panose="020B0502020202020204" pitchFamily="34" charset="0"/>
                        </a:rPr>
                        <a:t>Week 2</a:t>
                      </a:r>
                    </a:p>
                    <a:p>
                      <a:pPr algn="l"/>
                      <a:r>
                        <a:rPr lang="en-GB" sz="800" b="1" dirty="0">
                          <a:latin typeface="Century Gothic" panose="020B0502020202020204" pitchFamily="34" charset="0"/>
                        </a:rPr>
                        <a:t>13/01/20</a:t>
                      </a:r>
                    </a:p>
                    <a:p>
                      <a:pPr algn="l"/>
                      <a:r>
                        <a:rPr lang="en-GB" sz="800" b="1" dirty="0">
                          <a:latin typeface="Century Gothic" panose="020B0502020202020204" pitchFamily="34" charset="0"/>
                        </a:rPr>
                        <a:t>03/02/20</a:t>
                      </a:r>
                    </a:p>
                    <a:p>
                      <a:pPr algn="l"/>
                      <a:r>
                        <a:rPr lang="en-GB" sz="800" b="1" dirty="0">
                          <a:latin typeface="Century Gothic" panose="020B0502020202020204" pitchFamily="34" charset="0"/>
                        </a:rPr>
                        <a:t>02/03/20</a:t>
                      </a:r>
                    </a:p>
                    <a:p>
                      <a:pPr algn="l"/>
                      <a:r>
                        <a:rPr lang="en-GB" sz="800" b="1" dirty="0">
                          <a:latin typeface="Century Gothic" panose="020B0502020202020204" pitchFamily="34" charset="0"/>
                        </a:rPr>
                        <a:t>23/03/20</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algn="l"/>
                      <a:r>
                        <a:rPr lang="en-GB" sz="800" dirty="0">
                          <a:latin typeface="Century Gothic" panose="020B0502020202020204" pitchFamily="34" charset="0"/>
                        </a:rPr>
                        <a:t>Option 1</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Cheese, Tomato &amp; Pepper Pizza </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solidFill>
                            <a:schemeClr val="tx1"/>
                          </a:solidFill>
                          <a:highlight>
                            <a:srgbClr val="FFF0D2"/>
                          </a:highlight>
                          <a:latin typeface="Century Gothic" panose="020B0502020202020204" pitchFamily="34" charset="0"/>
                        </a:rPr>
                        <a:t>Sausage Roll with Wedges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Roast Gammon</a:t>
                      </a:r>
                      <a:r>
                        <a:rPr lang="en-GB" sz="800" baseline="0" dirty="0">
                          <a:highlight>
                            <a:srgbClr val="FFF0D2"/>
                          </a:highlight>
                          <a:latin typeface="Century Gothic" panose="020B0502020202020204" pitchFamily="34" charset="0"/>
                        </a:rPr>
                        <a:t> </a:t>
                      </a:r>
                    </a:p>
                    <a:p>
                      <a:r>
                        <a:rPr lang="en-GB" sz="800" dirty="0">
                          <a:highlight>
                            <a:srgbClr val="FFF0D2"/>
                          </a:highlight>
                          <a:latin typeface="Century Gothic" panose="020B0502020202020204" pitchFamily="34" charset="0"/>
                        </a:rPr>
                        <a:t>Roast Potatoes &amp; Gravy</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Beef Chilli</a:t>
                      </a:r>
                    </a:p>
                    <a:p>
                      <a:r>
                        <a:rPr lang="en-GB" sz="800" dirty="0">
                          <a:highlight>
                            <a:srgbClr val="FFF0D2"/>
                          </a:highlight>
                          <a:latin typeface="Century Gothic" panose="020B0502020202020204" pitchFamily="34" charset="0"/>
                        </a:rPr>
                        <a:t>with Rice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Breaded Fish </a:t>
                      </a:r>
                    </a:p>
                    <a:p>
                      <a:r>
                        <a:rPr lang="en-GB" sz="800" dirty="0">
                          <a:highlight>
                            <a:srgbClr val="FFF0D2"/>
                          </a:highlight>
                          <a:latin typeface="Century Gothic" panose="020B0502020202020204" pitchFamily="34" charset="0"/>
                        </a:rPr>
                        <a:t>with Chips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val="1472932877"/>
                  </a:ext>
                </a:extLst>
              </a:tr>
              <a:tr h="319418">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Option 2</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Mexican</a:t>
                      </a:r>
                      <a:r>
                        <a:rPr lang="en-GB" sz="800" baseline="0" dirty="0">
                          <a:highlight>
                            <a:srgbClr val="FFF0D2"/>
                          </a:highlight>
                          <a:latin typeface="Century Gothic" panose="020B0502020202020204" pitchFamily="34" charset="0"/>
                        </a:rPr>
                        <a:t> Beans</a:t>
                      </a:r>
                      <a:r>
                        <a:rPr lang="en-GB" sz="800" dirty="0">
                          <a:highlight>
                            <a:srgbClr val="FFF0D2"/>
                          </a:highlight>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with Rice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highlight>
                            <a:srgbClr val="FFF0D2"/>
                          </a:highlight>
                          <a:latin typeface="Century Gothic" panose="020B0502020202020204" pitchFamily="34" charset="0"/>
                        </a:rPr>
                        <a:t>Soya</a:t>
                      </a:r>
                      <a:r>
                        <a:rPr lang="en-GB" sz="800" baseline="0" dirty="0">
                          <a:solidFill>
                            <a:schemeClr val="tx1"/>
                          </a:solidFill>
                          <a:highlight>
                            <a:srgbClr val="FFF0D2"/>
                          </a:highlight>
                          <a:latin typeface="Century Gothic" panose="020B0502020202020204" pitchFamily="34" charset="0"/>
                        </a:rPr>
                        <a:t> Spaghetti Bolognaise</a:t>
                      </a:r>
                      <a:endParaRPr lang="en-GB" sz="800" dirty="0">
                        <a:solidFill>
                          <a:schemeClr val="tx1"/>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Quorn Roast Fillet with Roast Potatoes &amp; Gravy</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Southern</a:t>
                      </a:r>
                      <a:r>
                        <a:rPr lang="en-GB" sz="800" baseline="0" dirty="0">
                          <a:highlight>
                            <a:srgbClr val="FFF0D2"/>
                          </a:highlight>
                          <a:latin typeface="Century Gothic" panose="020B0502020202020204" pitchFamily="34" charset="0"/>
                        </a:rPr>
                        <a:t> Style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0" dirty="0">
                          <a:highlight>
                            <a:srgbClr val="FFF0D2"/>
                          </a:highlight>
                          <a:latin typeface="Century Gothic" panose="020B0502020202020204" pitchFamily="34" charset="0"/>
                        </a:rPr>
                        <a:t>Vegan Burger</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Cheese Frittata </a:t>
                      </a:r>
                    </a:p>
                    <a:p>
                      <a:r>
                        <a:rPr lang="en-GB" sz="800" dirty="0">
                          <a:highlight>
                            <a:srgbClr val="FFF0D2"/>
                          </a:highlight>
                          <a:latin typeface="Century Gothic" panose="020B0502020202020204" pitchFamily="34" charset="0"/>
                        </a:rPr>
                        <a:t>with Chips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val="4258717763"/>
                  </a:ext>
                </a:extLst>
              </a:tr>
              <a:tr h="308496">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Option 3</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Jacket Potato with Beans</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Tomato Soup with ½ Filled Baguette</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Jacket Potato with Tuna</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Vegetable Soup with ½ Filled Baguette</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Jacket Potato with Cheese</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val="2401932975"/>
                  </a:ext>
                </a:extLst>
              </a:tr>
              <a:tr h="308496">
                <a:tc vMerge="1">
                  <a:txBody>
                    <a:bodyPr/>
                    <a:lstStyle/>
                    <a:p>
                      <a:endParaRPr lang="en-GB"/>
                    </a:p>
                  </a:txBody>
                  <a:tcPr/>
                </a:tc>
                <a:tc>
                  <a:txBody>
                    <a:bodyPr/>
                    <a:lstStyle/>
                    <a:p>
                      <a:pPr algn="l"/>
                      <a:r>
                        <a:rPr lang="en-GB" sz="800" dirty="0">
                          <a:latin typeface="Century Gothic" panose="020B0502020202020204" pitchFamily="34" charset="0"/>
                        </a:rPr>
                        <a:t>Vegetables</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Sweetcorn</a:t>
                      </a:r>
                    </a:p>
                    <a:p>
                      <a:r>
                        <a:rPr lang="en-GB" sz="800" dirty="0">
                          <a:highlight>
                            <a:srgbClr val="FFF0D2"/>
                          </a:highlight>
                          <a:latin typeface="Century Gothic" panose="020B0502020202020204" pitchFamily="34" charset="0"/>
                        </a:rPr>
                        <a:t>Carrots</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Peas</a:t>
                      </a:r>
                    </a:p>
                    <a:p>
                      <a:r>
                        <a:rPr lang="en-GB" sz="800" dirty="0">
                          <a:highlight>
                            <a:srgbClr val="FFF0D2"/>
                          </a:highlight>
                          <a:latin typeface="Century Gothic" panose="020B0502020202020204" pitchFamily="34" charset="0"/>
                        </a:rPr>
                        <a:t>Coleslaw</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Savoy</a:t>
                      </a:r>
                      <a:r>
                        <a:rPr lang="en-GB" sz="800" baseline="0" dirty="0">
                          <a:highlight>
                            <a:srgbClr val="FFF0D2"/>
                          </a:highlight>
                          <a:latin typeface="Century Gothic" panose="020B0502020202020204" pitchFamily="34" charset="0"/>
                        </a:rPr>
                        <a:t> Cabbage</a:t>
                      </a:r>
                    </a:p>
                    <a:p>
                      <a:r>
                        <a:rPr lang="en-GB" sz="800" baseline="0" dirty="0">
                          <a:highlight>
                            <a:srgbClr val="FFF0D2"/>
                          </a:highlight>
                          <a:latin typeface="Century Gothic" panose="020B0502020202020204" pitchFamily="34" charset="0"/>
                        </a:rPr>
                        <a:t>Swede</a:t>
                      </a:r>
                      <a:endParaRPr lang="en-GB" sz="800" dirty="0">
                        <a:highlight>
                          <a:srgbClr val="FFF0D2"/>
                        </a:highlight>
                        <a:latin typeface="Century Gothic" panose="020B0502020202020204" pitchFamily="34" charset="0"/>
                      </a:endParaRP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Sweetcorn</a:t>
                      </a:r>
                    </a:p>
                    <a:p>
                      <a:r>
                        <a:rPr lang="en-GB" sz="800" dirty="0">
                          <a:highlight>
                            <a:srgbClr val="FFF0D2"/>
                          </a:highlight>
                          <a:latin typeface="Century Gothic" panose="020B0502020202020204" pitchFamily="34" charset="0"/>
                        </a:rPr>
                        <a:t>Green</a:t>
                      </a:r>
                      <a:r>
                        <a:rPr lang="en-GB" sz="800" baseline="0" dirty="0">
                          <a:highlight>
                            <a:srgbClr val="FFF0D2"/>
                          </a:highlight>
                          <a:latin typeface="Century Gothic" panose="020B0502020202020204" pitchFamily="34" charset="0"/>
                        </a:rPr>
                        <a:t> Beans</a:t>
                      </a:r>
                      <a:endParaRPr lang="en-GB" sz="800" dirty="0">
                        <a:highlight>
                          <a:srgbClr val="FFF0D2"/>
                        </a:highlight>
                        <a:latin typeface="Century Gothic" panose="020B0502020202020204" pitchFamily="34" charset="0"/>
                      </a:endParaRP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Baked Beans</a:t>
                      </a:r>
                    </a:p>
                    <a:p>
                      <a:r>
                        <a:rPr lang="en-GB" sz="800" dirty="0">
                          <a:highlight>
                            <a:srgbClr val="FFF0D2"/>
                          </a:highlight>
                          <a:latin typeface="Century Gothic" panose="020B0502020202020204" pitchFamily="34" charset="0"/>
                        </a:rPr>
                        <a:t>Peas</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val="3444803479"/>
                  </a:ext>
                </a:extLst>
              </a:tr>
              <a:tr h="442971">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Dessert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Oaty Pear Crumble &amp; Custard</a:t>
                      </a: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 Fruit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Iced</a:t>
                      </a:r>
                      <a:r>
                        <a:rPr lang="en-GB" sz="800" baseline="0" dirty="0">
                          <a:highlight>
                            <a:srgbClr val="FFF0D2"/>
                          </a:highlight>
                          <a:latin typeface="Century Gothic" panose="020B0502020202020204" pitchFamily="34" charset="0"/>
                        </a:rPr>
                        <a:t> Sponge</a:t>
                      </a:r>
                      <a:endParaRPr lang="en-GB" sz="800" dirty="0">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 Fruit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Chocolate</a:t>
                      </a:r>
                      <a:r>
                        <a:rPr lang="en-GB" sz="800" baseline="0" dirty="0">
                          <a:highlight>
                            <a:srgbClr val="FFF0D2"/>
                          </a:highlight>
                          <a:latin typeface="Century Gothic" panose="020B0502020202020204" pitchFamily="34" charset="0"/>
                        </a:rPr>
                        <a:t> &amp; Mandarin Brownie</a:t>
                      </a:r>
                      <a:endParaRPr lang="en-GB" sz="800" dirty="0">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Yoghurt /</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Fruit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Banana</a:t>
                      </a:r>
                      <a:r>
                        <a:rPr lang="en-GB" sz="800" baseline="0" dirty="0">
                          <a:highlight>
                            <a:srgbClr val="FFF0D2"/>
                          </a:highlight>
                          <a:latin typeface="Century Gothic" panose="020B0502020202020204" pitchFamily="34" charset="0"/>
                        </a:rPr>
                        <a:t> Sponge &amp; Custard</a:t>
                      </a:r>
                      <a:endParaRPr lang="en-GB" sz="800" dirty="0">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 </a:t>
                      </a:r>
                      <a:r>
                        <a:rPr lang="en-GB" sz="800" dirty="0">
                          <a:highlight>
                            <a:srgbClr val="FFF0D2"/>
                          </a:highlight>
                          <a:latin typeface="Century Gothic" panose="020B0502020202020204" pitchFamily="34" charset="0"/>
                        </a:rPr>
                        <a:t>Fruit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Apple, Cheese &amp; Crackers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Fruit /</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Yoghurt </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val="3354820727"/>
                  </a:ext>
                </a:extLst>
              </a:tr>
            </a:tbl>
          </a:graphicData>
        </a:graphic>
      </p:graphicFrame>
      <p:graphicFrame>
        <p:nvGraphicFramePr>
          <p:cNvPr id="24" name="Table 23">
            <a:extLst>
              <a:ext uri="{FF2B5EF4-FFF2-40B4-BE49-F238E27FC236}">
                <a16:creationId xmlns:a16="http://schemas.microsoft.com/office/drawing/2014/main" id="{A9CC0170-FA06-4913-A21C-7DF206AE3C1D}"/>
              </a:ext>
            </a:extLst>
          </p:cNvPr>
          <p:cNvGraphicFramePr>
            <a:graphicFrameLocks noGrp="1"/>
          </p:cNvGraphicFramePr>
          <p:nvPr>
            <p:extLst>
              <p:ext uri="{D42A27DB-BD31-4B8C-83A1-F6EECF244321}">
                <p14:modId xmlns:p14="http://schemas.microsoft.com/office/powerpoint/2010/main" val="891187758"/>
              </p:ext>
            </p:extLst>
          </p:nvPr>
        </p:nvGraphicFramePr>
        <p:xfrm>
          <a:off x="138361" y="4609574"/>
          <a:ext cx="8637500" cy="1798320"/>
        </p:xfrm>
        <a:graphic>
          <a:graphicData uri="http://schemas.openxmlformats.org/drawingml/2006/table">
            <a:tbl>
              <a:tblPr firstRow="1" bandRow="1">
                <a:tableStyleId>{2D5ABB26-0587-4C30-8999-92F81FD0307C}</a:tableStyleId>
              </a:tblPr>
              <a:tblGrid>
                <a:gridCol w="645412">
                  <a:extLst>
                    <a:ext uri="{9D8B030D-6E8A-4147-A177-3AD203B41FA5}">
                      <a16:colId xmlns:a16="http://schemas.microsoft.com/office/drawing/2014/main" val="3931940056"/>
                    </a:ext>
                  </a:extLst>
                </a:gridCol>
                <a:gridCol w="792088">
                  <a:extLst>
                    <a:ext uri="{9D8B030D-6E8A-4147-A177-3AD203B41FA5}">
                      <a16:colId xmlns:a16="http://schemas.microsoft.com/office/drawing/2014/main" val="1802426597"/>
                    </a:ext>
                  </a:extLst>
                </a:gridCol>
                <a:gridCol w="1440000">
                  <a:extLst>
                    <a:ext uri="{9D8B030D-6E8A-4147-A177-3AD203B41FA5}">
                      <a16:colId xmlns:a16="http://schemas.microsoft.com/office/drawing/2014/main" val="2213713473"/>
                    </a:ext>
                  </a:extLst>
                </a:gridCol>
                <a:gridCol w="1440000">
                  <a:extLst>
                    <a:ext uri="{9D8B030D-6E8A-4147-A177-3AD203B41FA5}">
                      <a16:colId xmlns:a16="http://schemas.microsoft.com/office/drawing/2014/main" val="42676253"/>
                    </a:ext>
                  </a:extLst>
                </a:gridCol>
                <a:gridCol w="1440000">
                  <a:extLst>
                    <a:ext uri="{9D8B030D-6E8A-4147-A177-3AD203B41FA5}">
                      <a16:colId xmlns:a16="http://schemas.microsoft.com/office/drawing/2014/main" val="4290988203"/>
                    </a:ext>
                  </a:extLst>
                </a:gridCol>
                <a:gridCol w="1440000">
                  <a:extLst>
                    <a:ext uri="{9D8B030D-6E8A-4147-A177-3AD203B41FA5}">
                      <a16:colId xmlns:a16="http://schemas.microsoft.com/office/drawing/2014/main" val="3195512949"/>
                    </a:ext>
                  </a:extLst>
                </a:gridCol>
                <a:gridCol w="1440000">
                  <a:extLst>
                    <a:ext uri="{9D8B030D-6E8A-4147-A177-3AD203B41FA5}">
                      <a16:colId xmlns:a16="http://schemas.microsoft.com/office/drawing/2014/main" val="1114242205"/>
                    </a:ext>
                  </a:extLst>
                </a:gridCol>
              </a:tblGrid>
              <a:tr h="308629">
                <a:tc rowSpan="5">
                  <a:txBody>
                    <a:bodyPr/>
                    <a:lstStyle/>
                    <a:p>
                      <a:pPr algn="l"/>
                      <a:r>
                        <a:rPr lang="en-GB" sz="900" b="1" dirty="0">
                          <a:latin typeface="Century Gothic" panose="020B0502020202020204" pitchFamily="34" charset="0"/>
                        </a:rPr>
                        <a:t>Week 3</a:t>
                      </a:r>
                    </a:p>
                    <a:p>
                      <a:pPr algn="l"/>
                      <a:r>
                        <a:rPr lang="en-GB" sz="800" b="1" dirty="0">
                          <a:latin typeface="Century Gothic" panose="020B0502020202020204" pitchFamily="34" charset="0"/>
                        </a:rPr>
                        <a:t>20/01/20</a:t>
                      </a:r>
                    </a:p>
                    <a:p>
                      <a:pPr algn="l"/>
                      <a:r>
                        <a:rPr lang="en-GB" sz="800" b="1" dirty="0">
                          <a:latin typeface="Century Gothic" panose="020B0502020202020204" pitchFamily="34" charset="0"/>
                        </a:rPr>
                        <a:t>10/02/20</a:t>
                      </a:r>
                    </a:p>
                    <a:p>
                      <a:pPr algn="l"/>
                      <a:r>
                        <a:rPr lang="en-GB" sz="800" b="1" dirty="0">
                          <a:latin typeface="Century Gothic" panose="020B0502020202020204" pitchFamily="34" charset="0"/>
                        </a:rPr>
                        <a:t>09/03/20</a:t>
                      </a:r>
                    </a:p>
                    <a:p>
                      <a:pPr algn="l"/>
                      <a:r>
                        <a:rPr lang="en-GB" sz="800" b="1" dirty="0">
                          <a:latin typeface="Century Gothic" panose="020B0502020202020204" pitchFamily="34" charset="0"/>
                        </a:rPr>
                        <a:t>30/03/20</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algn="l"/>
                      <a:r>
                        <a:rPr lang="en-GB" sz="800" dirty="0">
                          <a:latin typeface="Century Gothic" panose="020B0502020202020204" pitchFamily="34" charset="0"/>
                        </a:rPr>
                        <a:t>Option 1</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solidFill>
                            <a:schemeClr val="tx1"/>
                          </a:solidFill>
                          <a:highlight>
                            <a:srgbClr val="FFF0D2"/>
                          </a:highlight>
                          <a:latin typeface="Century Gothic" panose="020B0502020202020204" pitchFamily="34" charset="0"/>
                        </a:rPr>
                        <a:t>Roasted</a:t>
                      </a:r>
                      <a:r>
                        <a:rPr lang="en-GB" sz="800" baseline="0" dirty="0">
                          <a:solidFill>
                            <a:schemeClr val="tx1"/>
                          </a:solidFill>
                          <a:highlight>
                            <a:srgbClr val="FFF0D2"/>
                          </a:highlight>
                          <a:latin typeface="Century Gothic" panose="020B0502020202020204" pitchFamily="34" charset="0"/>
                        </a:rPr>
                        <a:t> Vegetable</a:t>
                      </a:r>
                    </a:p>
                    <a:p>
                      <a:r>
                        <a:rPr lang="en-GB" sz="800" dirty="0">
                          <a:solidFill>
                            <a:schemeClr val="tx1"/>
                          </a:solidFill>
                          <a:highlight>
                            <a:srgbClr val="FFF0D2"/>
                          </a:highlight>
                          <a:latin typeface="Century Gothic" panose="020B0502020202020204" pitchFamily="34" charset="0"/>
                        </a:rPr>
                        <a:t>Pizza </a:t>
                      </a:r>
                      <a:endParaRPr lang="en-GB" sz="80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Chicken &amp; Sweetcorn Pie with Mash &amp; Gravy</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Roast Turkey</a:t>
                      </a:r>
                    </a:p>
                    <a:p>
                      <a:r>
                        <a:rPr lang="en-GB" sz="800" dirty="0">
                          <a:highlight>
                            <a:srgbClr val="FFF0D2"/>
                          </a:highlight>
                          <a:latin typeface="Century Gothic" panose="020B0502020202020204" pitchFamily="34" charset="0"/>
                        </a:rPr>
                        <a:t>Roast Potatoes &amp; Gravy</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Beef</a:t>
                      </a:r>
                      <a:r>
                        <a:rPr lang="en-GB" sz="800" baseline="0" dirty="0">
                          <a:highlight>
                            <a:srgbClr val="FFF0D2"/>
                          </a:highlight>
                          <a:latin typeface="Century Gothic" panose="020B0502020202020204" pitchFamily="34" charset="0"/>
                        </a:rPr>
                        <a:t> Spaghetti Bolognaise</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Fish in Batter </a:t>
                      </a:r>
                    </a:p>
                    <a:p>
                      <a:r>
                        <a:rPr lang="en-GB" sz="800" dirty="0">
                          <a:highlight>
                            <a:srgbClr val="FFF0D2"/>
                          </a:highlight>
                          <a:latin typeface="Century Gothic" panose="020B0502020202020204" pitchFamily="34" charset="0"/>
                        </a:rPr>
                        <a:t>with Chips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val="1472932877"/>
                  </a:ext>
                </a:extLst>
              </a:tr>
              <a:tr h="284346">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Option 2</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Chickpea Curry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With Rice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Moroccan</a:t>
                      </a:r>
                      <a:r>
                        <a:rPr lang="en-GB" sz="800" baseline="0" dirty="0">
                          <a:highlight>
                            <a:srgbClr val="FFF0D2"/>
                          </a:highlight>
                          <a:latin typeface="Century Gothic" panose="020B0502020202020204" pitchFamily="34" charset="0"/>
                        </a:rPr>
                        <a:t> Veggie Balls in Tomato Sauce &amp; Mash</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Vegetable</a:t>
                      </a:r>
                      <a:r>
                        <a:rPr lang="en-GB" sz="800" baseline="0" dirty="0">
                          <a:highlight>
                            <a:srgbClr val="FFF0D2"/>
                          </a:highlight>
                          <a:latin typeface="Century Gothic" panose="020B0502020202020204" pitchFamily="34" charset="0"/>
                        </a:rPr>
                        <a:t> Hotpot</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Vegan</a:t>
                      </a:r>
                      <a:r>
                        <a:rPr lang="en-GB" sz="800" baseline="0" dirty="0">
                          <a:highlight>
                            <a:srgbClr val="FFF0D2"/>
                          </a:highlight>
                          <a:latin typeface="Century Gothic" panose="020B0502020202020204" pitchFamily="34" charset="0"/>
                        </a:rPr>
                        <a:t> Sausage Roll &amp; Baby Baked Potatoes</a:t>
                      </a:r>
                      <a:r>
                        <a:rPr lang="en-GB" sz="800" dirty="0">
                          <a:highlight>
                            <a:srgbClr val="FFF0D2"/>
                          </a:highlight>
                          <a:latin typeface="Century Gothic" panose="020B0502020202020204" pitchFamily="34" charset="0"/>
                        </a:rPr>
                        <a:t> </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Potato</a:t>
                      </a:r>
                      <a:r>
                        <a:rPr lang="en-GB" sz="800" baseline="0" dirty="0">
                          <a:highlight>
                            <a:srgbClr val="FFF0D2"/>
                          </a:highlight>
                          <a:latin typeface="Century Gothic" panose="020B0502020202020204" pitchFamily="34" charset="0"/>
                        </a:rPr>
                        <a:t> &amp; Courgette Stack</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val="4258717763"/>
                  </a:ext>
                </a:extLst>
              </a:tr>
              <a:tr h="294276">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Option 3</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Jacket Potato </a:t>
                      </a:r>
                      <a:r>
                        <a:rPr lang="en-GB" sz="800">
                          <a:highlight>
                            <a:srgbClr val="FFF0D2"/>
                          </a:highlight>
                          <a:latin typeface="Century Gothic" panose="020B0502020202020204" pitchFamily="34" charset="0"/>
                        </a:rPr>
                        <a:t>with Beans</a:t>
                      </a:r>
                      <a:endParaRPr lang="en-GB" sz="800" dirty="0">
                        <a:highlight>
                          <a:srgbClr val="FFF0D2"/>
                        </a:highlight>
                        <a:latin typeface="Century Gothic" panose="020B0502020202020204" pitchFamily="34" charset="0"/>
                      </a:endParaRP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Tomato Soup with ½ Filled</a:t>
                      </a:r>
                      <a:r>
                        <a:rPr lang="en-GB" sz="800" baseline="0" dirty="0">
                          <a:highlight>
                            <a:srgbClr val="FFF0D2"/>
                          </a:highlight>
                          <a:latin typeface="Century Gothic" panose="020B0502020202020204" pitchFamily="34" charset="0"/>
                        </a:rPr>
                        <a:t> Baguette</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Jacket Potato with Tuna</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Vegetable Soup with ½ Filled Baguette </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Jacket Potato with Cheese</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val="2401932975"/>
                  </a:ext>
                </a:extLst>
              </a:tr>
              <a:tr h="294276">
                <a:tc vMerge="1">
                  <a:txBody>
                    <a:bodyPr/>
                    <a:lstStyle/>
                    <a:p>
                      <a:endParaRPr lang="en-GB"/>
                    </a:p>
                  </a:txBody>
                  <a:tcPr/>
                </a:tc>
                <a:tc>
                  <a:txBody>
                    <a:bodyPr/>
                    <a:lstStyle/>
                    <a:p>
                      <a:pPr algn="l"/>
                      <a:r>
                        <a:rPr lang="en-GB" sz="800" dirty="0">
                          <a:latin typeface="Century Gothic" panose="020B0502020202020204" pitchFamily="34" charset="0"/>
                        </a:rPr>
                        <a:t>Vegetables</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Sweetcorn</a:t>
                      </a:r>
                    </a:p>
                    <a:p>
                      <a:r>
                        <a:rPr lang="en-GB" sz="800" dirty="0">
                          <a:highlight>
                            <a:srgbClr val="FFF0D2"/>
                          </a:highlight>
                          <a:latin typeface="Century Gothic" panose="020B0502020202020204" pitchFamily="34" charset="0"/>
                        </a:rPr>
                        <a:t>Green</a:t>
                      </a:r>
                      <a:r>
                        <a:rPr lang="en-GB" sz="800" baseline="0" dirty="0">
                          <a:highlight>
                            <a:srgbClr val="FFF0D2"/>
                          </a:highlight>
                          <a:latin typeface="Century Gothic" panose="020B0502020202020204" pitchFamily="34" charset="0"/>
                        </a:rPr>
                        <a:t> Beans</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Carrot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Broccoli</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Cauliflower</a:t>
                      </a:r>
                    </a:p>
                    <a:p>
                      <a:r>
                        <a:rPr lang="en-GB" sz="800" dirty="0">
                          <a:highlight>
                            <a:srgbClr val="FFF0D2"/>
                          </a:highlight>
                          <a:latin typeface="Century Gothic" panose="020B0502020202020204" pitchFamily="34" charset="0"/>
                        </a:rPr>
                        <a:t>Savoy</a:t>
                      </a:r>
                      <a:r>
                        <a:rPr lang="en-GB" sz="800" baseline="0" dirty="0">
                          <a:highlight>
                            <a:srgbClr val="FFF0D2"/>
                          </a:highlight>
                          <a:latin typeface="Century Gothic" panose="020B0502020202020204" pitchFamily="34" charset="0"/>
                        </a:rPr>
                        <a:t> Cabbage</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Green Beans</a:t>
                      </a:r>
                    </a:p>
                    <a:p>
                      <a:r>
                        <a:rPr lang="en-GB" sz="800" dirty="0">
                          <a:highlight>
                            <a:srgbClr val="FFF0D2"/>
                          </a:highlight>
                          <a:latin typeface="Century Gothic" panose="020B0502020202020204" pitchFamily="34" charset="0"/>
                        </a:rPr>
                        <a:t>Carrots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Baked Beans</a:t>
                      </a:r>
                    </a:p>
                    <a:p>
                      <a:r>
                        <a:rPr lang="en-GB" sz="800" dirty="0">
                          <a:highlight>
                            <a:srgbClr val="FFF0D2"/>
                          </a:highlight>
                          <a:latin typeface="Century Gothic" panose="020B0502020202020204" pitchFamily="34" charset="0"/>
                        </a:rPr>
                        <a:t>Peas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val="1550429241"/>
                  </a:ext>
                </a:extLst>
              </a:tr>
              <a:tr h="286618">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Dessert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Apple</a:t>
                      </a:r>
                      <a:r>
                        <a:rPr lang="en-GB" sz="800" baseline="0" dirty="0">
                          <a:highlight>
                            <a:srgbClr val="FFF0D2"/>
                          </a:highlight>
                          <a:latin typeface="Century Gothic" panose="020B0502020202020204" pitchFamily="34" charset="0"/>
                        </a:rPr>
                        <a:t> Flapjack</a:t>
                      </a:r>
                      <a:endParaRPr lang="en-GB" sz="800" dirty="0">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 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Oaty</a:t>
                      </a:r>
                      <a:r>
                        <a:rPr lang="en-GB" sz="800" baseline="0" dirty="0">
                          <a:highlight>
                            <a:srgbClr val="FFF0D2"/>
                          </a:highlight>
                          <a:latin typeface="Century Gothic" panose="020B0502020202020204" pitchFamily="34" charset="0"/>
                        </a:rPr>
                        <a:t> Cookie</a:t>
                      </a:r>
                      <a:endParaRPr lang="en-GB" sz="800" dirty="0">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 Fruit</a:t>
                      </a:r>
                    </a:p>
                    <a:p>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Chocolate</a:t>
                      </a:r>
                      <a:r>
                        <a:rPr lang="en-GB" sz="800" baseline="0" dirty="0">
                          <a:highlight>
                            <a:srgbClr val="FFF0D2"/>
                          </a:highlight>
                          <a:latin typeface="Century Gothic" panose="020B0502020202020204" pitchFamily="34" charset="0"/>
                        </a:rPr>
                        <a:t> Cake</a:t>
                      </a:r>
                      <a:r>
                        <a:rPr lang="en-GB" sz="800" dirty="0">
                          <a:highlight>
                            <a:srgbClr val="FFF0D2"/>
                          </a:highlight>
                          <a:latin typeface="Century Gothic" panose="020B0502020202020204" pitchFamily="34" charset="0"/>
                        </a:rPr>
                        <a:t> with Chocolate Drizzle</a:t>
                      </a: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 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Fruit</a:t>
                      </a:r>
                      <a:r>
                        <a:rPr lang="en-GB" sz="800" baseline="0" dirty="0">
                          <a:highlight>
                            <a:srgbClr val="FFF0D2"/>
                          </a:highlight>
                          <a:latin typeface="Century Gothic" panose="020B0502020202020204" pitchFamily="34" charset="0"/>
                        </a:rPr>
                        <a:t> Crumble with Custard</a:t>
                      </a:r>
                      <a:endParaRPr lang="en-GB" sz="800" dirty="0">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 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Apple,</a:t>
                      </a:r>
                      <a:r>
                        <a:rPr lang="en-GB" sz="800" baseline="0" dirty="0">
                          <a:highlight>
                            <a:srgbClr val="FFF0D2"/>
                          </a:highlight>
                          <a:latin typeface="Century Gothic" panose="020B0502020202020204" pitchFamily="34" charset="0"/>
                        </a:rPr>
                        <a:t> Cheese &amp; Crackers</a:t>
                      </a: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 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val="3354820727"/>
                  </a:ext>
                </a:extLst>
              </a:tr>
            </a:tbl>
          </a:graphicData>
        </a:graphic>
      </p:graphicFrame>
      <p:grpSp>
        <p:nvGrpSpPr>
          <p:cNvPr id="11" name="Group 10">
            <a:extLst>
              <a:ext uri="{FF2B5EF4-FFF2-40B4-BE49-F238E27FC236}">
                <a16:creationId xmlns:a16="http://schemas.microsoft.com/office/drawing/2014/main" id="{86F4646C-DD2C-4733-9A5D-C3EB14FF1231}"/>
              </a:ext>
            </a:extLst>
          </p:cNvPr>
          <p:cNvGrpSpPr/>
          <p:nvPr/>
        </p:nvGrpSpPr>
        <p:grpSpPr>
          <a:xfrm>
            <a:off x="1914434" y="592192"/>
            <a:ext cx="6523504" cy="183010"/>
            <a:chOff x="3090121" y="582255"/>
            <a:chExt cx="6523504" cy="183010"/>
          </a:xfrm>
        </p:grpSpPr>
        <p:sp>
          <p:nvSpPr>
            <p:cNvPr id="9" name="Rectangle 8">
              <a:extLst>
                <a:ext uri="{FF2B5EF4-FFF2-40B4-BE49-F238E27FC236}">
                  <a16:creationId xmlns:a16="http://schemas.microsoft.com/office/drawing/2014/main" id="{19C5CBCA-6DC8-4117-8FAB-88F122D31698}"/>
                </a:ext>
              </a:extLst>
            </p:cNvPr>
            <p:cNvSpPr/>
            <p:nvPr/>
          </p:nvSpPr>
          <p:spPr>
            <a:xfrm>
              <a:off x="3090121" y="582255"/>
              <a:ext cx="1105137" cy="183010"/>
            </a:xfrm>
            <a:prstGeom prst="rect">
              <a:avLst/>
            </a:prstGeom>
            <a:solidFill>
              <a:srgbClr val="FFF0D2"/>
            </a:solidFill>
            <a:ln>
              <a:solidFill>
                <a:srgbClr val="FF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Monday</a:t>
              </a:r>
              <a:endParaRPr lang="en-GB" b="1" dirty="0">
                <a:solidFill>
                  <a:schemeClr val="tx1"/>
                </a:solidFill>
                <a:latin typeface="Century Gothic" panose="020B0502020202020204" pitchFamily="34" charset="0"/>
              </a:endParaRPr>
            </a:p>
          </p:txBody>
        </p:sp>
        <p:sp>
          <p:nvSpPr>
            <p:cNvPr id="26" name="Rectangle 25">
              <a:extLst>
                <a:ext uri="{FF2B5EF4-FFF2-40B4-BE49-F238E27FC236}">
                  <a16:creationId xmlns:a16="http://schemas.microsoft.com/office/drawing/2014/main" id="{7CDAE57D-E8FD-480E-9CA8-4FC43F341F6B}"/>
                </a:ext>
              </a:extLst>
            </p:cNvPr>
            <p:cNvSpPr/>
            <p:nvPr/>
          </p:nvSpPr>
          <p:spPr>
            <a:xfrm>
              <a:off x="4461696" y="582255"/>
              <a:ext cx="1105137" cy="183010"/>
            </a:xfrm>
            <a:prstGeom prst="rect">
              <a:avLst/>
            </a:prstGeom>
            <a:solidFill>
              <a:srgbClr val="FFF0D2"/>
            </a:solidFill>
            <a:ln>
              <a:solidFill>
                <a:srgbClr val="FF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Tuesday</a:t>
              </a:r>
              <a:endParaRPr lang="en-GB" b="1" dirty="0">
                <a:solidFill>
                  <a:schemeClr val="tx1"/>
                </a:solidFill>
                <a:latin typeface="Century Gothic" panose="020B0502020202020204" pitchFamily="34" charset="0"/>
              </a:endParaRPr>
            </a:p>
          </p:txBody>
        </p:sp>
        <p:sp>
          <p:nvSpPr>
            <p:cNvPr id="27" name="Rectangle 26">
              <a:extLst>
                <a:ext uri="{FF2B5EF4-FFF2-40B4-BE49-F238E27FC236}">
                  <a16:creationId xmlns:a16="http://schemas.microsoft.com/office/drawing/2014/main" id="{52110BFD-DD9C-43E0-AA20-DDA34CAA1F2E}"/>
                </a:ext>
              </a:extLst>
            </p:cNvPr>
            <p:cNvSpPr/>
            <p:nvPr/>
          </p:nvSpPr>
          <p:spPr>
            <a:xfrm>
              <a:off x="5833271" y="582255"/>
              <a:ext cx="1105137" cy="183010"/>
            </a:xfrm>
            <a:prstGeom prst="rect">
              <a:avLst/>
            </a:prstGeom>
            <a:solidFill>
              <a:srgbClr val="FFF0D2"/>
            </a:solidFill>
            <a:ln>
              <a:solidFill>
                <a:srgbClr val="FF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Wednesday</a:t>
              </a:r>
              <a:endParaRPr lang="en-GB" b="1" dirty="0">
                <a:solidFill>
                  <a:schemeClr val="tx1"/>
                </a:solidFill>
                <a:latin typeface="Century Gothic" panose="020B0502020202020204" pitchFamily="34" charset="0"/>
              </a:endParaRPr>
            </a:p>
          </p:txBody>
        </p:sp>
        <p:sp>
          <p:nvSpPr>
            <p:cNvPr id="28" name="Rectangle 27">
              <a:extLst>
                <a:ext uri="{FF2B5EF4-FFF2-40B4-BE49-F238E27FC236}">
                  <a16:creationId xmlns:a16="http://schemas.microsoft.com/office/drawing/2014/main" id="{4B311C07-8111-4A04-8E8C-C00C81E8EDFF}"/>
                </a:ext>
              </a:extLst>
            </p:cNvPr>
            <p:cNvSpPr/>
            <p:nvPr/>
          </p:nvSpPr>
          <p:spPr>
            <a:xfrm>
              <a:off x="8508488" y="582255"/>
              <a:ext cx="1105137" cy="183010"/>
            </a:xfrm>
            <a:prstGeom prst="rect">
              <a:avLst/>
            </a:prstGeom>
            <a:solidFill>
              <a:srgbClr val="FFF0D2"/>
            </a:solidFill>
            <a:ln>
              <a:solidFill>
                <a:srgbClr val="FF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Friday</a:t>
              </a:r>
              <a:endParaRPr lang="en-GB" b="1" dirty="0">
                <a:solidFill>
                  <a:schemeClr val="tx1"/>
                </a:solidFill>
                <a:latin typeface="Century Gothic" panose="020B0502020202020204" pitchFamily="34" charset="0"/>
              </a:endParaRPr>
            </a:p>
          </p:txBody>
        </p:sp>
        <p:sp>
          <p:nvSpPr>
            <p:cNvPr id="29" name="Rectangle 28">
              <a:extLst>
                <a:ext uri="{FF2B5EF4-FFF2-40B4-BE49-F238E27FC236}">
                  <a16:creationId xmlns:a16="http://schemas.microsoft.com/office/drawing/2014/main" id="{4897B683-6AF4-4E8A-B0B0-BC537C8D422F}"/>
                </a:ext>
              </a:extLst>
            </p:cNvPr>
            <p:cNvSpPr/>
            <p:nvPr/>
          </p:nvSpPr>
          <p:spPr>
            <a:xfrm>
              <a:off x="7169242" y="582255"/>
              <a:ext cx="1105137" cy="172374"/>
            </a:xfrm>
            <a:prstGeom prst="rect">
              <a:avLst/>
            </a:prstGeom>
            <a:solidFill>
              <a:srgbClr val="FFF0D2"/>
            </a:solidFill>
            <a:ln>
              <a:solidFill>
                <a:srgbClr val="FF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Thursday</a:t>
              </a:r>
              <a:endParaRPr lang="en-GB" b="1" dirty="0">
                <a:solidFill>
                  <a:schemeClr val="tx1"/>
                </a:solidFill>
                <a:latin typeface="Century Gothic" panose="020B0502020202020204" pitchFamily="34" charset="0"/>
              </a:endParaRPr>
            </a:p>
          </p:txBody>
        </p:sp>
      </p:grpSp>
      <p:sp>
        <p:nvSpPr>
          <p:cNvPr id="12" name="Rectangle 11">
            <a:extLst>
              <a:ext uri="{FF2B5EF4-FFF2-40B4-BE49-F238E27FC236}">
                <a16:creationId xmlns:a16="http://schemas.microsoft.com/office/drawing/2014/main" id="{89AF887B-F3B6-4EF7-97D6-B8BCE0E9F8EE}"/>
              </a:ext>
            </a:extLst>
          </p:cNvPr>
          <p:cNvSpPr/>
          <p:nvPr/>
        </p:nvSpPr>
        <p:spPr>
          <a:xfrm>
            <a:off x="3897523" y="145924"/>
            <a:ext cx="3061209" cy="374405"/>
          </a:xfrm>
          <a:prstGeom prst="rect">
            <a:avLst/>
          </a:prstGeom>
          <a:solidFill>
            <a:srgbClr val="FFF0D2"/>
          </a:solidFill>
          <a:ln>
            <a:solidFill>
              <a:srgbClr val="FF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897523" y="111774"/>
            <a:ext cx="3287725" cy="369332"/>
          </a:xfrm>
          <a:prstGeom prst="rect">
            <a:avLst/>
          </a:prstGeom>
          <a:noFill/>
        </p:spPr>
        <p:txBody>
          <a:bodyPr wrap="square" rtlCol="0">
            <a:spAutoFit/>
          </a:bodyPr>
          <a:lstStyle/>
          <a:p>
            <a:pPr algn="ctr"/>
            <a:r>
              <a:rPr lang="en-GB" b="1" dirty="0">
                <a:latin typeface="Century Gothic" panose="020B0502020202020204" pitchFamily="34" charset="0"/>
              </a:rPr>
              <a:t>Spring Menu 2020</a:t>
            </a:r>
          </a:p>
        </p:txBody>
      </p:sp>
      <p:pic>
        <p:nvPicPr>
          <p:cNvPr id="32" name="Picture 31">
            <a:extLst>
              <a:ext uri="{FF2B5EF4-FFF2-40B4-BE49-F238E27FC236}">
                <a16:creationId xmlns:a16="http://schemas.microsoft.com/office/drawing/2014/main" id="{9E6FDFFB-FC91-4770-BCAD-26F7DBE3C6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24" y="31032"/>
            <a:ext cx="1602025" cy="769695"/>
          </a:xfrm>
          <a:prstGeom prst="rect">
            <a:avLst/>
          </a:prstGeom>
        </p:spPr>
      </p:pic>
      <p:sp>
        <p:nvSpPr>
          <p:cNvPr id="38" name="TextBox 37">
            <a:extLst>
              <a:ext uri="{FF2B5EF4-FFF2-40B4-BE49-F238E27FC236}">
                <a16:creationId xmlns:a16="http://schemas.microsoft.com/office/drawing/2014/main" id="{7C4C2725-68A8-4351-8F8E-4939841F9026}"/>
              </a:ext>
            </a:extLst>
          </p:cNvPr>
          <p:cNvSpPr txBox="1"/>
          <p:nvPr/>
        </p:nvSpPr>
        <p:spPr>
          <a:xfrm>
            <a:off x="8826788" y="3013396"/>
            <a:ext cx="1160377" cy="3844814"/>
          </a:xfrm>
          <a:prstGeom prst="roundRect">
            <a:avLst/>
          </a:prstGeom>
          <a:solidFill>
            <a:srgbClr val="FF0000"/>
          </a:solidFill>
          <a:ln w="19050">
            <a:solidFill>
              <a:srgbClr val="FF0000"/>
            </a:solidFill>
          </a:ln>
        </p:spPr>
        <p:txBody>
          <a:bodyPr wrap="square" rtlCol="0">
            <a:spAutoFit/>
          </a:bodyPr>
          <a:lstStyle/>
          <a:p>
            <a:r>
              <a:rPr lang="en-GB" sz="740" b="1" dirty="0">
                <a:solidFill>
                  <a:schemeClr val="bg1"/>
                </a:solidFill>
                <a:latin typeface="Century Gothic" panose="020B0502020202020204" pitchFamily="34" charset="0"/>
              </a:rPr>
              <a:t>ALLERGY INFORMATION:</a:t>
            </a:r>
          </a:p>
          <a:p>
            <a:r>
              <a:rPr lang="en-GB" sz="740" dirty="0">
                <a:solidFill>
                  <a:schemeClr val="bg1"/>
                </a:solidFill>
                <a:latin typeface="Century Gothic" panose="020B0502020202020204" pitchFamily="34" charset="0"/>
              </a:rPr>
              <a:t> If your child has an allergy or intolerance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cross contamination, traces or elements within products.</a:t>
            </a:r>
          </a:p>
        </p:txBody>
      </p:sp>
      <p:sp>
        <p:nvSpPr>
          <p:cNvPr id="39" name="Rounded Rectangle 18">
            <a:extLst>
              <a:ext uri="{FF2B5EF4-FFF2-40B4-BE49-F238E27FC236}">
                <a16:creationId xmlns:a16="http://schemas.microsoft.com/office/drawing/2014/main" id="{0A062528-88C9-45C7-B44D-74EFA60FD06F}"/>
              </a:ext>
            </a:extLst>
          </p:cNvPr>
          <p:cNvSpPr/>
          <p:nvPr/>
        </p:nvSpPr>
        <p:spPr>
          <a:xfrm>
            <a:off x="8826788" y="968443"/>
            <a:ext cx="1160377" cy="1992644"/>
          </a:xfrm>
          <a:prstGeom prst="roundRect">
            <a:avLst/>
          </a:prstGeom>
          <a:solidFill>
            <a:schemeClr val="accent3">
              <a:lumMod val="60000"/>
              <a:lumOff val="40000"/>
            </a:schemeClr>
          </a:solid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latin typeface="Century Gothic" panose="020B0502020202020204" pitchFamily="34" charset="0"/>
              </a:rPr>
              <a:t>Available  Daily:</a:t>
            </a:r>
            <a:endParaRPr lang="en-GB" sz="900" dirty="0">
              <a:solidFill>
                <a:schemeClr val="tx1"/>
              </a:solidFill>
              <a:latin typeface="Century Gothic" panose="020B0502020202020204" pitchFamily="34" charset="0"/>
            </a:endParaRPr>
          </a:p>
          <a:p>
            <a:r>
              <a:rPr lang="en-GB" sz="900" dirty="0">
                <a:solidFill>
                  <a:schemeClr val="tx1"/>
                </a:solidFill>
                <a:latin typeface="Century Gothic" panose="020B0502020202020204" pitchFamily="34" charset="0"/>
              </a:rPr>
              <a:t>- Freshly cooked jacket potatoes with a choice of fillings (where advertised)</a:t>
            </a:r>
          </a:p>
          <a:p>
            <a:r>
              <a:rPr lang="en-GB" sz="900" dirty="0">
                <a:solidFill>
                  <a:schemeClr val="tx1"/>
                </a:solidFill>
                <a:latin typeface="Century Gothic" panose="020B0502020202020204" pitchFamily="34" charset="0"/>
              </a:rPr>
              <a:t>- Bread freshly baked on site daily</a:t>
            </a:r>
          </a:p>
          <a:p>
            <a:r>
              <a:rPr lang="en-GB" sz="900" dirty="0">
                <a:solidFill>
                  <a:schemeClr val="tx1"/>
                </a:solidFill>
                <a:latin typeface="Century Gothic" panose="020B0502020202020204" pitchFamily="34" charset="0"/>
              </a:rPr>
              <a:t>- Daily salad selection</a:t>
            </a:r>
          </a:p>
        </p:txBody>
      </p:sp>
      <p:sp>
        <p:nvSpPr>
          <p:cNvPr id="3" name="Flowchart: Alternate Process 2">
            <a:extLst>
              <a:ext uri="{FF2B5EF4-FFF2-40B4-BE49-F238E27FC236}">
                <a16:creationId xmlns:a16="http://schemas.microsoft.com/office/drawing/2014/main" id="{EC69626E-B663-4911-AAD2-C7AFC63B1FD3}"/>
              </a:ext>
            </a:extLst>
          </p:cNvPr>
          <p:cNvSpPr/>
          <p:nvPr/>
        </p:nvSpPr>
        <p:spPr>
          <a:xfrm>
            <a:off x="8834354" y="18763"/>
            <a:ext cx="1001392" cy="886422"/>
          </a:xfrm>
          <a:prstGeom prst="flowChartAlternateProcess">
            <a:avLst/>
          </a:prstGeom>
          <a:solidFill>
            <a:srgbClr val="FFF0D2"/>
          </a:solidFill>
          <a:ln>
            <a:solidFill>
              <a:srgbClr val="FFF0D2"/>
            </a:solidFill>
          </a:ln>
          <a:effectLst>
            <a:softEdge rad="127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D1D42F4A-B30C-4006-A907-6584A43ECF54}"/>
              </a:ext>
            </a:extLst>
          </p:cNvPr>
          <p:cNvSpPr txBox="1"/>
          <p:nvPr/>
        </p:nvSpPr>
        <p:spPr>
          <a:xfrm>
            <a:off x="9099162" y="48432"/>
            <a:ext cx="773133" cy="846386"/>
          </a:xfrm>
          <a:prstGeom prst="rect">
            <a:avLst/>
          </a:prstGeom>
          <a:noFill/>
        </p:spPr>
        <p:txBody>
          <a:bodyPr wrap="square" rtlCol="0">
            <a:spAutoFit/>
          </a:bodyPr>
          <a:lstStyle/>
          <a:p>
            <a:r>
              <a:rPr lang="en-GB" sz="900" dirty="0"/>
              <a:t>Added Plant Power</a:t>
            </a:r>
          </a:p>
          <a:p>
            <a:endParaRPr lang="en-GB" sz="400" dirty="0"/>
          </a:p>
          <a:p>
            <a:r>
              <a:rPr lang="en-GB" sz="900" dirty="0"/>
              <a:t>Vegan</a:t>
            </a:r>
          </a:p>
          <a:p>
            <a:endParaRPr lang="en-GB" sz="900" dirty="0"/>
          </a:p>
          <a:p>
            <a:r>
              <a:rPr lang="en-GB" sz="900" dirty="0"/>
              <a:t>Wholemeal</a:t>
            </a:r>
          </a:p>
        </p:txBody>
      </p:sp>
      <p:pic>
        <p:nvPicPr>
          <p:cNvPr id="5" name="Picture 4" descr="A picture containing object&#10;&#10;Description automatically generated">
            <a:extLst>
              <a:ext uri="{FF2B5EF4-FFF2-40B4-BE49-F238E27FC236}">
                <a16:creationId xmlns:a16="http://schemas.microsoft.com/office/drawing/2014/main" id="{2BF251B2-2E7A-4902-99F4-FAFBCD64F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9816" y="1350765"/>
            <a:ext cx="321135" cy="152539"/>
          </a:xfrm>
          <a:prstGeom prst="rect">
            <a:avLst/>
          </a:prstGeom>
        </p:spPr>
      </p:pic>
      <p:pic>
        <p:nvPicPr>
          <p:cNvPr id="54" name="Picture 53" descr="A close up of a logo&#10;&#10;Description automatically generated">
            <a:extLst>
              <a:ext uri="{FF2B5EF4-FFF2-40B4-BE49-F238E27FC236}">
                <a16:creationId xmlns:a16="http://schemas.microsoft.com/office/drawing/2014/main" id="{79CAC17D-E133-473D-A1AF-101D1134C5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6855" y="2825066"/>
            <a:ext cx="257603" cy="259477"/>
          </a:xfrm>
          <a:prstGeom prst="rect">
            <a:avLst/>
          </a:prstGeom>
        </p:spPr>
      </p:pic>
      <p:pic>
        <p:nvPicPr>
          <p:cNvPr id="55" name="Picture 54" descr="A close up of a logo&#10;&#10;Description automatically generated">
            <a:extLst>
              <a:ext uri="{FF2B5EF4-FFF2-40B4-BE49-F238E27FC236}">
                <a16:creationId xmlns:a16="http://schemas.microsoft.com/office/drawing/2014/main" id="{9629CDDA-80DF-47CA-B3DF-829FBC6C61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7280" y="4641854"/>
            <a:ext cx="278359" cy="280384"/>
          </a:xfrm>
          <a:prstGeom prst="rect">
            <a:avLst/>
          </a:prstGeom>
        </p:spPr>
      </p:pic>
      <p:pic>
        <p:nvPicPr>
          <p:cNvPr id="56" name="Picture 55" descr="A picture containing object&#10;&#10;Description automatically generated">
            <a:extLst>
              <a:ext uri="{FF2B5EF4-FFF2-40B4-BE49-F238E27FC236}">
                <a16:creationId xmlns:a16="http://schemas.microsoft.com/office/drawing/2014/main" id="{A0D45582-701C-475B-9381-A09AF0A214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261" y="3260573"/>
            <a:ext cx="321135" cy="152539"/>
          </a:xfrm>
          <a:prstGeom prst="rect">
            <a:avLst/>
          </a:prstGeom>
        </p:spPr>
      </p:pic>
      <p:pic>
        <p:nvPicPr>
          <p:cNvPr id="58" name="Picture 57" descr="A picture containing object&#10;&#10;Description automatically generated">
            <a:extLst>
              <a:ext uri="{FF2B5EF4-FFF2-40B4-BE49-F238E27FC236}">
                <a16:creationId xmlns:a16="http://schemas.microsoft.com/office/drawing/2014/main" id="{A1CCBCEE-0788-4087-8F08-1B69AF0E64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8177" y="415879"/>
            <a:ext cx="321135" cy="152539"/>
          </a:xfrm>
          <a:prstGeom prst="rect">
            <a:avLst/>
          </a:prstGeom>
        </p:spPr>
      </p:pic>
      <p:pic>
        <p:nvPicPr>
          <p:cNvPr id="43" name="Picture 42" descr="A picture containing object&#10;&#10;Description automatically generated">
            <a:extLst>
              <a:ext uri="{FF2B5EF4-FFF2-40B4-BE49-F238E27FC236}">
                <a16:creationId xmlns:a16="http://schemas.microsoft.com/office/drawing/2014/main" id="{06E32874-66F5-4AF7-BFC4-0648DB557B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5278" y="5047294"/>
            <a:ext cx="321135" cy="152539"/>
          </a:xfrm>
          <a:prstGeom prst="rect">
            <a:avLst/>
          </a:prstGeom>
        </p:spPr>
      </p:pic>
      <p:pic>
        <p:nvPicPr>
          <p:cNvPr id="45" name="Picture 44" descr="A close up of a logo&#10;&#10;Description automatically generated">
            <a:extLst>
              <a:ext uri="{FF2B5EF4-FFF2-40B4-BE49-F238E27FC236}">
                <a16:creationId xmlns:a16="http://schemas.microsoft.com/office/drawing/2014/main" id="{B4E3BDD9-29CD-40CC-B734-F3745926FD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6665" y="6049846"/>
            <a:ext cx="278359" cy="280384"/>
          </a:xfrm>
          <a:prstGeom prst="rect">
            <a:avLst/>
          </a:prstGeom>
        </p:spPr>
      </p:pic>
      <p:pic>
        <p:nvPicPr>
          <p:cNvPr id="47" name="Picture 46" descr="A picture containing object&#10;&#10;Description automatically generated">
            <a:extLst>
              <a:ext uri="{FF2B5EF4-FFF2-40B4-BE49-F238E27FC236}">
                <a16:creationId xmlns:a16="http://schemas.microsoft.com/office/drawing/2014/main" id="{88B67F4E-6B4D-4309-BED2-962B7D9BBB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7820" y="1365511"/>
            <a:ext cx="321135" cy="152539"/>
          </a:xfrm>
          <a:prstGeom prst="rect">
            <a:avLst/>
          </a:prstGeom>
        </p:spPr>
      </p:pic>
      <p:pic>
        <p:nvPicPr>
          <p:cNvPr id="49" name="Picture 48" descr="A picture containing object&#10;&#10;Description automatically generated">
            <a:extLst>
              <a:ext uri="{FF2B5EF4-FFF2-40B4-BE49-F238E27FC236}">
                <a16:creationId xmlns:a16="http://schemas.microsoft.com/office/drawing/2014/main" id="{F51C1D8B-EB25-4F8F-BB8C-D9E8181C38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6891" y="3260574"/>
            <a:ext cx="321135" cy="152539"/>
          </a:xfrm>
          <a:prstGeom prst="rect">
            <a:avLst/>
          </a:prstGeom>
        </p:spPr>
      </p:pic>
      <p:pic>
        <p:nvPicPr>
          <p:cNvPr id="50" name="Picture 49" descr="A picture containing object&#10;&#10;Description automatically generated">
            <a:extLst>
              <a:ext uri="{FF2B5EF4-FFF2-40B4-BE49-F238E27FC236}">
                <a16:creationId xmlns:a16="http://schemas.microsoft.com/office/drawing/2014/main" id="{008A62BE-43FC-49C1-9C40-5662826E09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7818" y="5081588"/>
            <a:ext cx="321135" cy="152539"/>
          </a:xfrm>
          <a:prstGeom prst="rect">
            <a:avLst/>
          </a:prstGeom>
        </p:spPr>
      </p:pic>
      <p:pic>
        <p:nvPicPr>
          <p:cNvPr id="59" name="Picture 58" descr="A picture containing object&#10;&#10;Description automatically generated">
            <a:extLst>
              <a:ext uri="{FF2B5EF4-FFF2-40B4-BE49-F238E27FC236}">
                <a16:creationId xmlns:a16="http://schemas.microsoft.com/office/drawing/2014/main" id="{E9434068-E5E1-4B49-82F2-E7874D8C5F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5824" y="1344246"/>
            <a:ext cx="321135" cy="152539"/>
          </a:xfrm>
          <a:prstGeom prst="rect">
            <a:avLst/>
          </a:prstGeom>
        </p:spPr>
      </p:pic>
      <p:pic>
        <p:nvPicPr>
          <p:cNvPr id="61" name="Picture 60" descr="A picture containing object&#10;&#10;Description automatically generated">
            <a:extLst>
              <a:ext uri="{FF2B5EF4-FFF2-40B4-BE49-F238E27FC236}">
                <a16:creationId xmlns:a16="http://schemas.microsoft.com/office/drawing/2014/main" id="{66AD840B-5B25-43AD-8FF6-589764275C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8607" y="3240767"/>
            <a:ext cx="321135" cy="152539"/>
          </a:xfrm>
          <a:prstGeom prst="rect">
            <a:avLst/>
          </a:prstGeom>
        </p:spPr>
      </p:pic>
      <p:pic>
        <p:nvPicPr>
          <p:cNvPr id="66" name="Picture 65" descr="A close up of a logo&#10;&#10;Description automatically generated">
            <a:extLst>
              <a:ext uri="{FF2B5EF4-FFF2-40B4-BE49-F238E27FC236}">
                <a16:creationId xmlns:a16="http://schemas.microsoft.com/office/drawing/2014/main" id="{12ED9A08-CC4E-4787-A277-EBFFF53AB2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66950" y="601058"/>
            <a:ext cx="278359" cy="280384"/>
          </a:xfrm>
          <a:prstGeom prst="rect">
            <a:avLst/>
          </a:prstGeom>
        </p:spPr>
      </p:pic>
      <p:pic>
        <p:nvPicPr>
          <p:cNvPr id="41" name="Picture 40" descr="A picture containing object&#10;&#10;Description automatically generated">
            <a:extLst>
              <a:ext uri="{FF2B5EF4-FFF2-40B4-BE49-F238E27FC236}">
                <a16:creationId xmlns:a16="http://schemas.microsoft.com/office/drawing/2014/main" id="{1E50D5DA-88E5-46CC-A192-AB55A5D9E7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4407" y="1327222"/>
            <a:ext cx="321135" cy="152539"/>
          </a:xfrm>
          <a:prstGeom prst="rect">
            <a:avLst/>
          </a:prstGeom>
        </p:spPr>
      </p:pic>
      <p:pic>
        <p:nvPicPr>
          <p:cNvPr id="53" name="Picture 52" descr="A picture containing object&#10;&#10;Description automatically generated">
            <a:extLst>
              <a:ext uri="{FF2B5EF4-FFF2-40B4-BE49-F238E27FC236}">
                <a16:creationId xmlns:a16="http://schemas.microsoft.com/office/drawing/2014/main" id="{008A62BE-43FC-49C1-9C40-5662826E09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1385" y="5063591"/>
            <a:ext cx="321135" cy="152539"/>
          </a:xfrm>
          <a:prstGeom prst="rect">
            <a:avLst/>
          </a:prstGeom>
        </p:spPr>
      </p:pic>
      <p:pic>
        <p:nvPicPr>
          <p:cNvPr id="63" name="Picture 62" descr="A picture containing object&#10;&#10;Description automatically generated">
            <a:extLst>
              <a:ext uri="{FF2B5EF4-FFF2-40B4-BE49-F238E27FC236}">
                <a16:creationId xmlns:a16="http://schemas.microsoft.com/office/drawing/2014/main" id="{008A62BE-43FC-49C1-9C40-5662826E09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1983" y="5078276"/>
            <a:ext cx="321135" cy="152539"/>
          </a:xfrm>
          <a:prstGeom prst="rect">
            <a:avLst/>
          </a:prstGeom>
        </p:spPr>
      </p:pic>
      <p:pic>
        <p:nvPicPr>
          <p:cNvPr id="44" name="Picture 43" descr="A close up of a logo&#10;&#10;Description automatically generated">
            <a:extLst>
              <a:ext uri="{FF2B5EF4-FFF2-40B4-BE49-F238E27FC236}">
                <a16:creationId xmlns:a16="http://schemas.microsoft.com/office/drawing/2014/main" id="{8C1F9C35-6C46-4158-AB8F-E5483D680C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69944" y="75523"/>
            <a:ext cx="257603" cy="257603"/>
          </a:xfrm>
          <a:prstGeom prst="rect">
            <a:avLst/>
          </a:prstGeom>
        </p:spPr>
      </p:pic>
      <p:pic>
        <p:nvPicPr>
          <p:cNvPr id="52" name="Picture 51" descr="A close up of a logo&#10;&#10;Description automatically generated">
            <a:extLst>
              <a:ext uri="{FF2B5EF4-FFF2-40B4-BE49-F238E27FC236}">
                <a16:creationId xmlns:a16="http://schemas.microsoft.com/office/drawing/2014/main" id="{70F57913-2A2E-4E6C-88F0-7A3AA9B25C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43388" y="4641854"/>
            <a:ext cx="257603" cy="257603"/>
          </a:xfrm>
          <a:prstGeom prst="rect">
            <a:avLst/>
          </a:prstGeom>
        </p:spPr>
      </p:pic>
      <p:pic>
        <p:nvPicPr>
          <p:cNvPr id="57" name="Picture 56" descr="A close up of a logo&#10;&#10;Description automatically generated">
            <a:extLst>
              <a:ext uri="{FF2B5EF4-FFF2-40B4-BE49-F238E27FC236}">
                <a16:creationId xmlns:a16="http://schemas.microsoft.com/office/drawing/2014/main" id="{4CAD343E-1344-4189-AAFE-5FC3F13784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0372" y="2785722"/>
            <a:ext cx="257603" cy="257603"/>
          </a:xfrm>
          <a:prstGeom prst="rect">
            <a:avLst/>
          </a:prstGeom>
        </p:spPr>
      </p:pic>
      <p:pic>
        <p:nvPicPr>
          <p:cNvPr id="60" name="Picture 59" descr="A close up of a logo&#10;&#10;Description automatically generated">
            <a:extLst>
              <a:ext uri="{FF2B5EF4-FFF2-40B4-BE49-F238E27FC236}">
                <a16:creationId xmlns:a16="http://schemas.microsoft.com/office/drawing/2014/main" id="{F7B285D8-F28D-4C97-ABAA-095828F64F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3750" y="912398"/>
            <a:ext cx="257603" cy="257603"/>
          </a:xfrm>
          <a:prstGeom prst="rect">
            <a:avLst/>
          </a:prstGeom>
        </p:spPr>
      </p:pic>
      <p:pic>
        <p:nvPicPr>
          <p:cNvPr id="62" name="Picture 61" descr="A close up of a logo&#10;&#10;Description automatically generated">
            <a:extLst>
              <a:ext uri="{FF2B5EF4-FFF2-40B4-BE49-F238E27FC236}">
                <a16:creationId xmlns:a16="http://schemas.microsoft.com/office/drawing/2014/main" id="{71B99E21-74A7-41B4-82BC-53820F0BC2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8278" y="6031195"/>
            <a:ext cx="278359" cy="280384"/>
          </a:xfrm>
          <a:prstGeom prst="rect">
            <a:avLst/>
          </a:prstGeom>
        </p:spPr>
      </p:pic>
    </p:spTree>
    <p:extLst>
      <p:ext uri="{BB962C8B-B14F-4D97-AF65-F5344CB8AC3E}">
        <p14:creationId xmlns:p14="http://schemas.microsoft.com/office/powerpoint/2010/main" val="3061984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7FE69CE52D7B4B9B0393EEB17BA832" ma:contentTypeVersion="9" ma:contentTypeDescription="Create a new document." ma:contentTypeScope="" ma:versionID="6f788bc0b6f0adb8277e8fbdda4661d1">
  <xsd:schema xmlns:xsd="http://www.w3.org/2001/XMLSchema" xmlns:xs="http://www.w3.org/2001/XMLSchema" xmlns:p="http://schemas.microsoft.com/office/2006/metadata/properties" xmlns:ns2="2078d8e3-cf41-498d-82f6-5ca9003efc3f" xmlns:ns3="ea098a7d-be86-4690-beb6-3fe3ebdfcad6" targetNamespace="http://schemas.microsoft.com/office/2006/metadata/properties" ma:root="true" ma:fieldsID="9a2c4ac2a8c0cbf4a003bf51d316e160" ns2:_="" ns3:_="">
    <xsd:import namespace="2078d8e3-cf41-498d-82f6-5ca9003efc3f"/>
    <xsd:import namespace="ea098a7d-be86-4690-beb6-3fe3ebdfcad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8d8e3-cf41-498d-82f6-5ca9003efc3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098a7d-be86-4690-beb6-3fe3ebdfcad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B72B72-EFE2-4371-B500-B2B9B1CA3ED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a098a7d-be86-4690-beb6-3fe3ebdfcad6"/>
    <ds:schemaRef ds:uri="http://purl.org/dc/elements/1.1/"/>
    <ds:schemaRef ds:uri="http://schemas.microsoft.com/office/2006/metadata/properties"/>
    <ds:schemaRef ds:uri="2078d8e3-cf41-498d-82f6-5ca9003efc3f"/>
    <ds:schemaRef ds:uri="http://www.w3.org/XML/1998/namespace"/>
    <ds:schemaRef ds:uri="http://purl.org/dc/dcmitype/"/>
  </ds:schemaRefs>
</ds:datastoreItem>
</file>

<file path=customXml/itemProps2.xml><?xml version="1.0" encoding="utf-8"?>
<ds:datastoreItem xmlns:ds="http://schemas.openxmlformats.org/officeDocument/2006/customXml" ds:itemID="{3AB8ED64-C6F3-4AA7-A4F8-D8EE960172A2}">
  <ds:schemaRefs>
    <ds:schemaRef ds:uri="http://schemas.microsoft.com/sharepoint/v3/contenttype/forms"/>
  </ds:schemaRefs>
</ds:datastoreItem>
</file>

<file path=customXml/itemProps3.xml><?xml version="1.0" encoding="utf-8"?>
<ds:datastoreItem xmlns:ds="http://schemas.openxmlformats.org/officeDocument/2006/customXml" ds:itemID="{E0FFFE8C-F105-43E4-ADF5-9A5111321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78d8e3-cf41-498d-82f6-5ca9003efc3f"/>
    <ds:schemaRef ds:uri="ea098a7d-be86-4690-beb6-3fe3ebdfc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4957</TotalTime>
  <Words>550</Words>
  <Application>Microsoft Office PowerPoint</Application>
  <PresentationFormat>A4 Paper (210x297 mm)</PresentationFormat>
  <Paragraphs>169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Christian Pass</dc:creator>
  <cp:lastModifiedBy>Sam Compton</cp:lastModifiedBy>
  <cp:revision>369</cp:revision>
  <cp:lastPrinted>2019-11-22T10:03:14Z</cp:lastPrinted>
  <dcterms:created xsi:type="dcterms:W3CDTF">2014-08-19T19:35:20Z</dcterms:created>
  <dcterms:modified xsi:type="dcterms:W3CDTF">2019-11-22T10:12:38Z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0x010100187FE69CE52D7B4B9B0393EEB17BA832</vt:lpwstr>
  </property>
  <property fmtid="{D5CDD505-2E9C-101B-9397-08002B2CF9AE}" pid="3" name="Company_x0020_Metadata">
    <vt:lpwstr>2;#CaterLink|6b7c7025-ee94-469a-84b5-af43f06be2f7</vt:lpwstr>
  </property>
  <property fmtid="{D5CDD505-2E9C-101B-9397-08002B2CF9AE}" pid="4" name="Company Metadata">
    <vt:lpwstr>2;#CaterLink</vt:lpwstr>
  </property>
  <property fmtid="{D5CDD505-2E9C-101B-9397-08002B2CF9AE}" pid="5" name="Order">
    <vt:r8>70900</vt:r8>
  </property>
</Properties>
</file>